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256" r:id="rId5"/>
    <p:sldId id="648" r:id="rId6"/>
    <p:sldId id="563" r:id="rId7"/>
    <p:sldId id="562" r:id="rId8"/>
    <p:sldId id="641" r:id="rId9"/>
    <p:sldId id="557" r:id="rId10"/>
    <p:sldId id="559" r:id="rId11"/>
    <p:sldId id="614" r:id="rId12"/>
    <p:sldId id="627" r:id="rId13"/>
    <p:sldId id="257" r:id="rId14"/>
    <p:sldId id="259" r:id="rId15"/>
    <p:sldId id="609" r:id="rId16"/>
    <p:sldId id="615" r:id="rId17"/>
    <p:sldId id="575" r:id="rId18"/>
    <p:sldId id="576" r:id="rId19"/>
    <p:sldId id="577" r:id="rId20"/>
    <p:sldId id="578" r:id="rId21"/>
    <p:sldId id="572" r:id="rId22"/>
    <p:sldId id="579" r:id="rId23"/>
    <p:sldId id="590" r:id="rId24"/>
    <p:sldId id="582" r:id="rId25"/>
    <p:sldId id="561" r:id="rId26"/>
    <p:sldId id="613" r:id="rId27"/>
    <p:sldId id="570" r:id="rId28"/>
    <p:sldId id="593" r:id="rId29"/>
    <p:sldId id="594" r:id="rId30"/>
    <p:sldId id="595" r:id="rId31"/>
    <p:sldId id="622" r:id="rId32"/>
    <p:sldId id="618" r:id="rId33"/>
    <p:sldId id="621" r:id="rId34"/>
    <p:sldId id="262" r:id="rId35"/>
    <p:sldId id="265" r:id="rId36"/>
    <p:sldId id="274" r:id="rId37"/>
    <p:sldId id="600" r:id="rId38"/>
    <p:sldId id="258" r:id="rId39"/>
    <p:sldId id="596" r:id="rId40"/>
    <p:sldId id="624" r:id="rId41"/>
    <p:sldId id="628" r:id="rId42"/>
    <p:sldId id="62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7567A-BD13-4BCC-A0CB-7FC9FB557CB8}" v="4" dt="2020-02-11T15:40:03.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1EB36-54CB-49B0-8BB8-0573411A6A34}" type="doc">
      <dgm:prSet loTypeId="urn:microsoft.com/office/officeart/2005/8/layout/process1" loCatId="process" qsTypeId="urn:microsoft.com/office/officeart/2005/8/quickstyle/simple1" qsCatId="simple" csTypeId="urn:microsoft.com/office/officeart/2005/8/colors/accent1_2" csCatId="accent1" phldr="1"/>
      <dgm:spPr/>
    </dgm:pt>
    <dgm:pt modelId="{DCC47797-B20D-40BC-9C37-1503FEF151CF}">
      <dgm:prSet phldrT="[Text]"/>
      <dgm:spPr/>
      <dgm:t>
        <a:bodyPr/>
        <a:lstStyle/>
        <a:p>
          <a:r>
            <a:rPr lang="en-GB" dirty="0"/>
            <a:t>Author goes to online licence system to sign publishing agreement</a:t>
          </a:r>
        </a:p>
      </dgm:t>
    </dgm:pt>
    <dgm:pt modelId="{DD809255-0A9B-4612-AF29-C1624930BD12}" type="parTrans" cxnId="{A5ED01AC-AB45-4197-97CC-AAC6E8F62E20}">
      <dgm:prSet/>
      <dgm:spPr/>
      <dgm:t>
        <a:bodyPr/>
        <a:lstStyle/>
        <a:p>
          <a:endParaRPr lang="en-GB"/>
        </a:p>
      </dgm:t>
    </dgm:pt>
    <dgm:pt modelId="{2A8DAE90-C0F9-4AD2-B011-E0DB8A1437B2}" type="sibTrans" cxnId="{A5ED01AC-AB45-4197-97CC-AAC6E8F62E20}">
      <dgm:prSet/>
      <dgm:spPr>
        <a:noFill/>
      </dgm:spPr>
      <dgm:t>
        <a:bodyPr/>
        <a:lstStyle/>
        <a:p>
          <a:endParaRPr lang="en-GB"/>
        </a:p>
      </dgm:t>
    </dgm:pt>
    <dgm:pt modelId="{B90C6DC0-8F54-43FD-A952-5FA33EDABE2C}">
      <dgm:prSet phldrT="[Text]"/>
      <dgm:spPr/>
      <dgm:t>
        <a:bodyPr/>
        <a:lstStyle/>
        <a:p>
          <a:r>
            <a:rPr lang="en-GB" dirty="0"/>
            <a:t>Author directed to OA licence option</a:t>
          </a:r>
        </a:p>
      </dgm:t>
    </dgm:pt>
    <dgm:pt modelId="{9F1E0A9E-0ED6-4EE5-AC61-CD541887B32C}" type="parTrans" cxnId="{76B1B0B2-A9AC-4034-ACD7-10020E849AC7}">
      <dgm:prSet/>
      <dgm:spPr/>
      <dgm:t>
        <a:bodyPr/>
        <a:lstStyle/>
        <a:p>
          <a:endParaRPr lang="en-GB"/>
        </a:p>
      </dgm:t>
    </dgm:pt>
    <dgm:pt modelId="{44F801B6-0744-44D5-A671-1F046625F10A}" type="sibTrans" cxnId="{76B1B0B2-A9AC-4034-ACD7-10020E849AC7}">
      <dgm:prSet/>
      <dgm:spPr/>
      <dgm:t>
        <a:bodyPr/>
        <a:lstStyle/>
        <a:p>
          <a:endParaRPr lang="en-GB"/>
        </a:p>
      </dgm:t>
    </dgm:pt>
    <dgm:pt modelId="{8D45F56E-48AA-4409-9D2C-9D71FFE700B5}">
      <dgm:prSet phldrT="[Text]"/>
      <dgm:spPr>
        <a:solidFill>
          <a:srgbClr val="FFC000"/>
        </a:solidFill>
      </dgm:spPr>
      <dgm:t>
        <a:bodyPr/>
        <a:lstStyle/>
        <a:p>
          <a:r>
            <a:rPr lang="en-GB" dirty="0">
              <a:solidFill>
                <a:schemeClr val="tx1"/>
              </a:solidFill>
            </a:rPr>
            <a:t>Library approves OA funding for article via Research Dashboard</a:t>
          </a:r>
        </a:p>
      </dgm:t>
    </dgm:pt>
    <dgm:pt modelId="{85C5C1A9-661A-4EC9-8A40-B430D8105900}" type="parTrans" cxnId="{ECDD6F83-BAC4-41ED-94F7-2A0702763464}">
      <dgm:prSet/>
      <dgm:spPr/>
      <dgm:t>
        <a:bodyPr/>
        <a:lstStyle/>
        <a:p>
          <a:endParaRPr lang="en-GB"/>
        </a:p>
      </dgm:t>
    </dgm:pt>
    <dgm:pt modelId="{FAEBDEB6-A6B0-46C7-9E91-4A3AEBDD2947}" type="sibTrans" cxnId="{ECDD6F83-BAC4-41ED-94F7-2A0702763464}">
      <dgm:prSet/>
      <dgm:spPr>
        <a:noFill/>
      </dgm:spPr>
      <dgm:t>
        <a:bodyPr/>
        <a:lstStyle/>
        <a:p>
          <a:endParaRPr lang="en-GB"/>
        </a:p>
      </dgm:t>
    </dgm:pt>
    <dgm:pt modelId="{49E87B78-A450-426A-8981-66E4F8D77BE4}">
      <dgm:prSet phldrT="[Text]"/>
      <dgm:spPr>
        <a:solidFill>
          <a:schemeClr val="accent3">
            <a:lumMod val="60000"/>
            <a:lumOff val="40000"/>
          </a:schemeClr>
        </a:solidFill>
      </dgm:spPr>
      <dgm:t>
        <a:bodyPr/>
        <a:lstStyle/>
        <a:p>
          <a:r>
            <a:rPr lang="en-GB" dirty="0">
              <a:solidFill>
                <a:schemeClr val="tx1"/>
              </a:solidFill>
            </a:rPr>
            <a:t>Article accepted and metadata populates the Research Dashboard</a:t>
          </a:r>
        </a:p>
      </dgm:t>
    </dgm:pt>
    <dgm:pt modelId="{FCE2D0E7-6268-4AE7-8998-0CAD38D7B3BD}" type="parTrans" cxnId="{4C26892A-7EE5-4B6C-9C26-448A1673E95D}">
      <dgm:prSet/>
      <dgm:spPr/>
      <dgm:t>
        <a:bodyPr/>
        <a:lstStyle/>
        <a:p>
          <a:endParaRPr lang="en-GB"/>
        </a:p>
      </dgm:t>
    </dgm:pt>
    <dgm:pt modelId="{0B6062A2-F485-4FCF-AEB7-357072F20421}" type="sibTrans" cxnId="{4C26892A-7EE5-4B6C-9C26-448A1673E95D}">
      <dgm:prSet/>
      <dgm:spPr>
        <a:noFill/>
      </dgm:spPr>
      <dgm:t>
        <a:bodyPr/>
        <a:lstStyle/>
        <a:p>
          <a:endParaRPr lang="en-GB"/>
        </a:p>
      </dgm:t>
    </dgm:pt>
    <dgm:pt modelId="{8ED1C5E5-727F-47CD-BADE-03F97F441199}" type="pres">
      <dgm:prSet presAssocID="{9201EB36-54CB-49B0-8BB8-0573411A6A34}" presName="Name0" presStyleCnt="0">
        <dgm:presLayoutVars>
          <dgm:dir/>
          <dgm:resizeHandles val="exact"/>
        </dgm:presLayoutVars>
      </dgm:prSet>
      <dgm:spPr/>
    </dgm:pt>
    <dgm:pt modelId="{02E3033A-A967-4F39-9890-1EEE1928769C}" type="pres">
      <dgm:prSet presAssocID="{49E87B78-A450-426A-8981-66E4F8D77BE4}" presName="node" presStyleLbl="node1" presStyleIdx="0" presStyleCnt="4" custLinFactNeighborX="76687" custLinFactNeighborY="-50000">
        <dgm:presLayoutVars>
          <dgm:bulletEnabled val="1"/>
        </dgm:presLayoutVars>
      </dgm:prSet>
      <dgm:spPr/>
    </dgm:pt>
    <dgm:pt modelId="{9F3F1DA0-EAAF-48C4-ACC7-F790FFCB4B41}" type="pres">
      <dgm:prSet presAssocID="{0B6062A2-F485-4FCF-AEB7-357072F20421}" presName="sibTrans" presStyleLbl="sibTrans2D1" presStyleIdx="0" presStyleCnt="3"/>
      <dgm:spPr/>
    </dgm:pt>
    <dgm:pt modelId="{4251D30E-8F5F-4924-A873-DDAB38963A3F}" type="pres">
      <dgm:prSet presAssocID="{0B6062A2-F485-4FCF-AEB7-357072F20421}" presName="connectorText" presStyleLbl="sibTrans2D1" presStyleIdx="0" presStyleCnt="3"/>
      <dgm:spPr/>
    </dgm:pt>
    <dgm:pt modelId="{05E14028-84D3-4740-BCEF-7CF0D7C11E2E}" type="pres">
      <dgm:prSet presAssocID="{8D45F56E-48AA-4409-9D2C-9D71FFE700B5}" presName="node" presStyleLbl="node1" presStyleIdx="1" presStyleCnt="4" custScaleX="101976" custScaleY="101142" custLinFactX="-83131" custLinFactNeighborX="-100000" custLinFactNeighborY="49727">
        <dgm:presLayoutVars>
          <dgm:bulletEnabled val="1"/>
        </dgm:presLayoutVars>
      </dgm:prSet>
      <dgm:spPr/>
    </dgm:pt>
    <dgm:pt modelId="{518A94AD-0594-43F7-B00A-796A62A16163}" type="pres">
      <dgm:prSet presAssocID="{FAEBDEB6-A6B0-46C7-9E91-4A3AEBDD2947}" presName="sibTrans" presStyleLbl="sibTrans2D1" presStyleIdx="1" presStyleCnt="3" custAng="959972" custScaleX="144458" custScaleY="197819" custLinFactY="-21003" custLinFactNeighborX="-414" custLinFactNeighborY="-100000"/>
      <dgm:spPr/>
    </dgm:pt>
    <dgm:pt modelId="{F70B5A1C-C95C-416D-95FB-AF17E96B8290}" type="pres">
      <dgm:prSet presAssocID="{FAEBDEB6-A6B0-46C7-9E91-4A3AEBDD2947}" presName="connectorText" presStyleLbl="sibTrans2D1" presStyleIdx="1" presStyleCnt="3"/>
      <dgm:spPr/>
    </dgm:pt>
    <dgm:pt modelId="{784FA4EA-5D06-4AC2-82FD-92FC84F4AD85}" type="pres">
      <dgm:prSet presAssocID="{DCC47797-B20D-40BC-9C37-1503FEF151CF}" presName="node" presStyleLbl="node1" presStyleIdx="2" presStyleCnt="4" custLinFactX="-6764" custLinFactNeighborX="-100000">
        <dgm:presLayoutVars>
          <dgm:bulletEnabled val="1"/>
        </dgm:presLayoutVars>
      </dgm:prSet>
      <dgm:spPr/>
    </dgm:pt>
    <dgm:pt modelId="{38524FF3-E41F-43B3-8120-63FC9DD9CFC3}" type="pres">
      <dgm:prSet presAssocID="{2A8DAE90-C0F9-4AD2-B011-E0DB8A1437B2}" presName="sibTrans" presStyleLbl="sibTrans2D1" presStyleIdx="2" presStyleCnt="3" custScaleX="115451" custScaleY="175980"/>
      <dgm:spPr/>
    </dgm:pt>
    <dgm:pt modelId="{99C3F84E-AF37-40BE-973E-A434BD9084A8}" type="pres">
      <dgm:prSet presAssocID="{2A8DAE90-C0F9-4AD2-B011-E0DB8A1437B2}" presName="connectorText" presStyleLbl="sibTrans2D1" presStyleIdx="2" presStyleCnt="3"/>
      <dgm:spPr/>
    </dgm:pt>
    <dgm:pt modelId="{FB2ECB74-3850-463E-82EE-2420EE30157F}" type="pres">
      <dgm:prSet presAssocID="{B90C6DC0-8F54-43FD-A952-5FA33EDABE2C}" presName="node" presStyleLbl="node1" presStyleIdx="3" presStyleCnt="4" custLinFactNeighborX="122" custLinFactNeighborY="-1097">
        <dgm:presLayoutVars>
          <dgm:bulletEnabled val="1"/>
        </dgm:presLayoutVars>
      </dgm:prSet>
      <dgm:spPr/>
    </dgm:pt>
  </dgm:ptLst>
  <dgm:cxnLst>
    <dgm:cxn modelId="{DB4AF702-FF06-4AD5-8E37-BBBE968B37CD}" type="presOf" srcId="{FAEBDEB6-A6B0-46C7-9E91-4A3AEBDD2947}" destId="{F70B5A1C-C95C-416D-95FB-AF17E96B8290}" srcOrd="1" destOrd="0" presId="urn:microsoft.com/office/officeart/2005/8/layout/process1"/>
    <dgm:cxn modelId="{4C26892A-7EE5-4B6C-9C26-448A1673E95D}" srcId="{9201EB36-54CB-49B0-8BB8-0573411A6A34}" destId="{49E87B78-A450-426A-8981-66E4F8D77BE4}" srcOrd="0" destOrd="0" parTransId="{FCE2D0E7-6268-4AE7-8998-0CAD38D7B3BD}" sibTransId="{0B6062A2-F485-4FCF-AEB7-357072F20421}"/>
    <dgm:cxn modelId="{DC7EAC6B-7D2B-4E63-A731-E3240DD4076F}" type="presOf" srcId="{0B6062A2-F485-4FCF-AEB7-357072F20421}" destId="{9F3F1DA0-EAAF-48C4-ACC7-F790FFCB4B41}" srcOrd="0" destOrd="0" presId="urn:microsoft.com/office/officeart/2005/8/layout/process1"/>
    <dgm:cxn modelId="{2D98376C-D901-4CD0-B4EF-8ED23EFD436A}" type="presOf" srcId="{9201EB36-54CB-49B0-8BB8-0573411A6A34}" destId="{8ED1C5E5-727F-47CD-BADE-03F97F441199}" srcOrd="0" destOrd="0" presId="urn:microsoft.com/office/officeart/2005/8/layout/process1"/>
    <dgm:cxn modelId="{21844973-D465-4DC2-B310-15B743C3FE6D}" type="presOf" srcId="{8D45F56E-48AA-4409-9D2C-9D71FFE700B5}" destId="{05E14028-84D3-4740-BCEF-7CF0D7C11E2E}" srcOrd="0" destOrd="0" presId="urn:microsoft.com/office/officeart/2005/8/layout/process1"/>
    <dgm:cxn modelId="{84EDBC53-78E9-4A85-8C75-FCC261A36EF7}" type="presOf" srcId="{B90C6DC0-8F54-43FD-A952-5FA33EDABE2C}" destId="{FB2ECB74-3850-463E-82EE-2420EE30157F}" srcOrd="0" destOrd="0" presId="urn:microsoft.com/office/officeart/2005/8/layout/process1"/>
    <dgm:cxn modelId="{8A4FE37A-E98B-4A34-A5EF-24161FEBD02F}" type="presOf" srcId="{2A8DAE90-C0F9-4AD2-B011-E0DB8A1437B2}" destId="{38524FF3-E41F-43B3-8120-63FC9DD9CFC3}" srcOrd="0" destOrd="0" presId="urn:microsoft.com/office/officeart/2005/8/layout/process1"/>
    <dgm:cxn modelId="{ECDD6F83-BAC4-41ED-94F7-2A0702763464}" srcId="{9201EB36-54CB-49B0-8BB8-0573411A6A34}" destId="{8D45F56E-48AA-4409-9D2C-9D71FFE700B5}" srcOrd="1" destOrd="0" parTransId="{85C5C1A9-661A-4EC9-8A40-B430D8105900}" sibTransId="{FAEBDEB6-A6B0-46C7-9E91-4A3AEBDD2947}"/>
    <dgm:cxn modelId="{054AB994-8EA2-4D48-BA75-5EEE286B1536}" type="presOf" srcId="{DCC47797-B20D-40BC-9C37-1503FEF151CF}" destId="{784FA4EA-5D06-4AC2-82FD-92FC84F4AD85}" srcOrd="0" destOrd="0" presId="urn:microsoft.com/office/officeart/2005/8/layout/process1"/>
    <dgm:cxn modelId="{A5ED01AC-AB45-4197-97CC-AAC6E8F62E20}" srcId="{9201EB36-54CB-49B0-8BB8-0573411A6A34}" destId="{DCC47797-B20D-40BC-9C37-1503FEF151CF}" srcOrd="2" destOrd="0" parTransId="{DD809255-0A9B-4612-AF29-C1624930BD12}" sibTransId="{2A8DAE90-C0F9-4AD2-B011-E0DB8A1437B2}"/>
    <dgm:cxn modelId="{7862BDAF-8A99-4BE9-9A7F-879CD3C7EB1A}" type="presOf" srcId="{0B6062A2-F485-4FCF-AEB7-357072F20421}" destId="{4251D30E-8F5F-4924-A873-DDAB38963A3F}" srcOrd="1" destOrd="0" presId="urn:microsoft.com/office/officeart/2005/8/layout/process1"/>
    <dgm:cxn modelId="{76B1B0B2-A9AC-4034-ACD7-10020E849AC7}" srcId="{9201EB36-54CB-49B0-8BB8-0573411A6A34}" destId="{B90C6DC0-8F54-43FD-A952-5FA33EDABE2C}" srcOrd="3" destOrd="0" parTransId="{9F1E0A9E-0ED6-4EE5-AC61-CD541887B32C}" sibTransId="{44F801B6-0744-44D5-A671-1F046625F10A}"/>
    <dgm:cxn modelId="{024B2BB5-7F5F-44DC-8517-867172B725DA}" type="presOf" srcId="{2A8DAE90-C0F9-4AD2-B011-E0DB8A1437B2}" destId="{99C3F84E-AF37-40BE-973E-A434BD9084A8}" srcOrd="1" destOrd="0" presId="urn:microsoft.com/office/officeart/2005/8/layout/process1"/>
    <dgm:cxn modelId="{152E62C4-030D-4721-8AD7-F45C8D42F99D}" type="presOf" srcId="{FAEBDEB6-A6B0-46C7-9E91-4A3AEBDD2947}" destId="{518A94AD-0594-43F7-B00A-796A62A16163}" srcOrd="0" destOrd="0" presId="urn:microsoft.com/office/officeart/2005/8/layout/process1"/>
    <dgm:cxn modelId="{34B470D7-1844-4850-AE2E-175890ED1F46}" type="presOf" srcId="{49E87B78-A450-426A-8981-66E4F8D77BE4}" destId="{02E3033A-A967-4F39-9890-1EEE1928769C}" srcOrd="0" destOrd="0" presId="urn:microsoft.com/office/officeart/2005/8/layout/process1"/>
    <dgm:cxn modelId="{15183D74-0AAF-49A1-A375-FCA3A643C92C}" type="presParOf" srcId="{8ED1C5E5-727F-47CD-BADE-03F97F441199}" destId="{02E3033A-A967-4F39-9890-1EEE1928769C}" srcOrd="0" destOrd="0" presId="urn:microsoft.com/office/officeart/2005/8/layout/process1"/>
    <dgm:cxn modelId="{A4F5E9AD-652E-417C-AFAD-3085CA1BEEF4}" type="presParOf" srcId="{8ED1C5E5-727F-47CD-BADE-03F97F441199}" destId="{9F3F1DA0-EAAF-48C4-ACC7-F790FFCB4B41}" srcOrd="1" destOrd="0" presId="urn:microsoft.com/office/officeart/2005/8/layout/process1"/>
    <dgm:cxn modelId="{DFFE3C28-6112-4021-9B41-E99B6D238AD8}" type="presParOf" srcId="{9F3F1DA0-EAAF-48C4-ACC7-F790FFCB4B41}" destId="{4251D30E-8F5F-4924-A873-DDAB38963A3F}" srcOrd="0" destOrd="0" presId="urn:microsoft.com/office/officeart/2005/8/layout/process1"/>
    <dgm:cxn modelId="{A48F479F-0CF4-4E47-A21C-F3BFA430801A}" type="presParOf" srcId="{8ED1C5E5-727F-47CD-BADE-03F97F441199}" destId="{05E14028-84D3-4740-BCEF-7CF0D7C11E2E}" srcOrd="2" destOrd="0" presId="urn:microsoft.com/office/officeart/2005/8/layout/process1"/>
    <dgm:cxn modelId="{571F0582-1408-46A3-943C-335FB96F82AA}" type="presParOf" srcId="{8ED1C5E5-727F-47CD-BADE-03F97F441199}" destId="{518A94AD-0594-43F7-B00A-796A62A16163}" srcOrd="3" destOrd="0" presId="urn:microsoft.com/office/officeart/2005/8/layout/process1"/>
    <dgm:cxn modelId="{368FFC31-9562-48CF-8C6A-5E39E4303F01}" type="presParOf" srcId="{518A94AD-0594-43F7-B00A-796A62A16163}" destId="{F70B5A1C-C95C-416D-95FB-AF17E96B8290}" srcOrd="0" destOrd="0" presId="urn:microsoft.com/office/officeart/2005/8/layout/process1"/>
    <dgm:cxn modelId="{2CEB0CDF-8337-41F8-8413-4D79F6CAA8BB}" type="presParOf" srcId="{8ED1C5E5-727F-47CD-BADE-03F97F441199}" destId="{784FA4EA-5D06-4AC2-82FD-92FC84F4AD85}" srcOrd="4" destOrd="0" presId="urn:microsoft.com/office/officeart/2005/8/layout/process1"/>
    <dgm:cxn modelId="{22331EE6-7F57-4661-B56B-1DB92EE0EC42}" type="presParOf" srcId="{8ED1C5E5-727F-47CD-BADE-03F97F441199}" destId="{38524FF3-E41F-43B3-8120-63FC9DD9CFC3}" srcOrd="5" destOrd="0" presId="urn:microsoft.com/office/officeart/2005/8/layout/process1"/>
    <dgm:cxn modelId="{93A7A74B-1132-461F-8045-950EDF989B9E}" type="presParOf" srcId="{38524FF3-E41F-43B3-8120-63FC9DD9CFC3}" destId="{99C3F84E-AF37-40BE-973E-A434BD9084A8}" srcOrd="0" destOrd="0" presId="urn:microsoft.com/office/officeart/2005/8/layout/process1"/>
    <dgm:cxn modelId="{1FDB31B5-25E0-4B70-99CF-5EC3D94DD5E8}" type="presParOf" srcId="{8ED1C5E5-727F-47CD-BADE-03F97F441199}" destId="{FB2ECB74-3850-463E-82EE-2420EE30157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CEE22-18E4-4F2C-828E-B7D248D9BC14}" type="doc">
      <dgm:prSet loTypeId="urn:microsoft.com/office/officeart/2005/8/layout/process1" loCatId="process" qsTypeId="urn:microsoft.com/office/officeart/2005/8/quickstyle/simple1" qsCatId="simple" csTypeId="urn:microsoft.com/office/officeart/2005/8/colors/accent1_2" csCatId="accent1" phldr="1"/>
      <dgm:spPr/>
    </dgm:pt>
    <dgm:pt modelId="{5DBEFADF-5790-4396-973F-ECAD2E4217DD}">
      <dgm:prSet phldrT="[Text]"/>
      <dgm:spPr>
        <a:solidFill>
          <a:schemeClr val="accent3">
            <a:lumMod val="40000"/>
            <a:lumOff val="60000"/>
          </a:schemeClr>
        </a:solidFill>
      </dgm:spPr>
      <dgm:t>
        <a:bodyPr/>
        <a:lstStyle/>
        <a:p>
          <a:r>
            <a:rPr lang="en-GB" dirty="0">
              <a:solidFill>
                <a:schemeClr val="tx1"/>
              </a:solidFill>
            </a:rPr>
            <a:t>Article accepted and metadata populates the Research Dashboard</a:t>
          </a:r>
        </a:p>
      </dgm:t>
    </dgm:pt>
    <dgm:pt modelId="{718416DD-F092-49D8-9B82-7CA6003BD7E3}" type="parTrans" cxnId="{27E75833-DCB3-4423-8D25-2A8AE184276F}">
      <dgm:prSet/>
      <dgm:spPr/>
      <dgm:t>
        <a:bodyPr/>
        <a:lstStyle/>
        <a:p>
          <a:endParaRPr lang="en-GB"/>
        </a:p>
      </dgm:t>
    </dgm:pt>
    <dgm:pt modelId="{80D537A9-2E58-48C6-914A-F849D4BB3077}" type="sibTrans" cxnId="{27E75833-DCB3-4423-8D25-2A8AE184276F}">
      <dgm:prSet/>
      <dgm:spPr/>
      <dgm:t>
        <a:bodyPr/>
        <a:lstStyle/>
        <a:p>
          <a:endParaRPr lang="en-GB"/>
        </a:p>
      </dgm:t>
    </dgm:pt>
    <dgm:pt modelId="{AA195331-8E49-4508-B829-FD71CD4FB27D}">
      <dgm:prSet phldrT="[Text]"/>
      <dgm:spPr/>
      <dgm:t>
        <a:bodyPr/>
        <a:lstStyle/>
        <a:p>
          <a:r>
            <a:rPr lang="en-GB" dirty="0"/>
            <a:t>Author shown OA question on licensing system and chooses OA</a:t>
          </a:r>
        </a:p>
      </dgm:t>
    </dgm:pt>
    <dgm:pt modelId="{888ABB6D-4244-4907-94FA-DC9D1894CA8E}" type="parTrans" cxnId="{2297CBA1-5BB0-4F95-A36A-4008ED0772C0}">
      <dgm:prSet/>
      <dgm:spPr/>
      <dgm:t>
        <a:bodyPr/>
        <a:lstStyle/>
        <a:p>
          <a:endParaRPr lang="en-GB"/>
        </a:p>
      </dgm:t>
    </dgm:pt>
    <dgm:pt modelId="{7C7375D8-855E-4661-A51E-3BAF9AD4D53A}" type="sibTrans" cxnId="{2297CBA1-5BB0-4F95-A36A-4008ED0772C0}">
      <dgm:prSet/>
      <dgm:spPr/>
      <dgm:t>
        <a:bodyPr/>
        <a:lstStyle/>
        <a:p>
          <a:endParaRPr lang="en-GB"/>
        </a:p>
      </dgm:t>
    </dgm:pt>
    <dgm:pt modelId="{9971641C-BBF8-4570-898B-B8D3F04B7AE5}">
      <dgm:prSet phldrT="[Text]"/>
      <dgm:spPr/>
      <dgm:t>
        <a:bodyPr/>
        <a:lstStyle/>
        <a:p>
          <a:r>
            <a:rPr lang="en-GB" dirty="0"/>
            <a:t>Author signs OA publishing agreement</a:t>
          </a:r>
        </a:p>
      </dgm:t>
    </dgm:pt>
    <dgm:pt modelId="{D020037E-6EAB-476F-A7F6-5C5F42C43FB6}" type="parTrans" cxnId="{A3297721-7D62-4CD6-AAD5-C16106ACE93F}">
      <dgm:prSet/>
      <dgm:spPr/>
      <dgm:t>
        <a:bodyPr/>
        <a:lstStyle/>
        <a:p>
          <a:endParaRPr lang="en-GB"/>
        </a:p>
      </dgm:t>
    </dgm:pt>
    <dgm:pt modelId="{82F877D8-4402-428C-858B-9678CF1D483C}" type="sibTrans" cxnId="{A3297721-7D62-4CD6-AAD5-C16106ACE93F}">
      <dgm:prSet/>
      <dgm:spPr/>
      <dgm:t>
        <a:bodyPr/>
        <a:lstStyle/>
        <a:p>
          <a:endParaRPr lang="en-GB"/>
        </a:p>
      </dgm:t>
    </dgm:pt>
    <dgm:pt modelId="{A9ADA413-7E19-42C9-BD4F-870200CB9F01}">
      <dgm:prSet phldrT="[Text]"/>
      <dgm:spPr/>
      <dgm:t>
        <a:bodyPr/>
        <a:lstStyle/>
        <a:p>
          <a:r>
            <a:rPr lang="en-GB" dirty="0"/>
            <a:t>Author informed of institution’s OA agreement and accepts quote</a:t>
          </a:r>
        </a:p>
      </dgm:t>
    </dgm:pt>
    <dgm:pt modelId="{1278FD4B-71FC-4D89-BF33-661506ADF1F8}" type="parTrans" cxnId="{6D7BDD48-94AD-4953-855D-D8DF0A347CFC}">
      <dgm:prSet/>
      <dgm:spPr/>
      <dgm:t>
        <a:bodyPr/>
        <a:lstStyle/>
        <a:p>
          <a:endParaRPr lang="en-GB"/>
        </a:p>
      </dgm:t>
    </dgm:pt>
    <dgm:pt modelId="{FC06B708-66D6-4143-8521-164F9DEFB7DA}" type="sibTrans" cxnId="{6D7BDD48-94AD-4953-855D-D8DF0A347CFC}">
      <dgm:prSet/>
      <dgm:spPr/>
      <dgm:t>
        <a:bodyPr/>
        <a:lstStyle/>
        <a:p>
          <a:endParaRPr lang="en-GB"/>
        </a:p>
      </dgm:t>
    </dgm:pt>
    <dgm:pt modelId="{1244936C-E7B2-41DE-B2D6-A93DBC667F43}">
      <dgm:prSet phldrT="[Text]"/>
      <dgm:spPr>
        <a:solidFill>
          <a:schemeClr val="accent3">
            <a:lumMod val="40000"/>
            <a:lumOff val="60000"/>
          </a:schemeClr>
        </a:solidFill>
      </dgm:spPr>
      <dgm:t>
        <a:bodyPr/>
        <a:lstStyle/>
        <a:p>
          <a:r>
            <a:rPr lang="en-GB" dirty="0">
              <a:solidFill>
                <a:schemeClr val="tx1"/>
              </a:solidFill>
            </a:rPr>
            <a:t>Article added to ‘Action Required’ tab on Research Dashboard</a:t>
          </a:r>
        </a:p>
      </dgm:t>
    </dgm:pt>
    <dgm:pt modelId="{469D5F5F-BA79-4819-97EC-30004BE3A900}" type="parTrans" cxnId="{C51BE595-AE18-4BAE-A265-6E7819D21507}">
      <dgm:prSet/>
      <dgm:spPr/>
      <dgm:t>
        <a:bodyPr/>
        <a:lstStyle/>
        <a:p>
          <a:endParaRPr lang="en-GB"/>
        </a:p>
      </dgm:t>
    </dgm:pt>
    <dgm:pt modelId="{BA4AA18B-6F27-4010-9E50-1E7BB1438A1D}" type="sibTrans" cxnId="{C51BE595-AE18-4BAE-A265-6E7819D21507}">
      <dgm:prSet/>
      <dgm:spPr/>
      <dgm:t>
        <a:bodyPr/>
        <a:lstStyle/>
        <a:p>
          <a:endParaRPr lang="en-GB"/>
        </a:p>
      </dgm:t>
    </dgm:pt>
    <dgm:pt modelId="{627AFEBA-CEB5-4D0F-BB28-448CF4D6EB2A}">
      <dgm:prSet phldrT="[Text]"/>
      <dgm:spPr>
        <a:solidFill>
          <a:srgbClr val="FFC000"/>
        </a:solidFill>
      </dgm:spPr>
      <dgm:t>
        <a:bodyPr/>
        <a:lstStyle/>
        <a:p>
          <a:r>
            <a:rPr lang="en-GB" dirty="0">
              <a:solidFill>
                <a:schemeClr val="tx1"/>
              </a:solidFill>
            </a:rPr>
            <a:t>Library informed and approves OA funding requests</a:t>
          </a:r>
        </a:p>
      </dgm:t>
    </dgm:pt>
    <dgm:pt modelId="{6138923C-B368-4A98-840B-2AB12333E479}" type="parTrans" cxnId="{E324A144-BD00-49B6-B4B0-7031473BC719}">
      <dgm:prSet/>
      <dgm:spPr/>
      <dgm:t>
        <a:bodyPr/>
        <a:lstStyle/>
        <a:p>
          <a:endParaRPr lang="en-GB"/>
        </a:p>
      </dgm:t>
    </dgm:pt>
    <dgm:pt modelId="{9FF70C14-2036-4751-806D-FF84F8F7127B}" type="sibTrans" cxnId="{E324A144-BD00-49B6-B4B0-7031473BC719}">
      <dgm:prSet/>
      <dgm:spPr/>
      <dgm:t>
        <a:bodyPr/>
        <a:lstStyle/>
        <a:p>
          <a:endParaRPr lang="en-GB"/>
        </a:p>
      </dgm:t>
    </dgm:pt>
    <dgm:pt modelId="{DDBDC871-B3C4-42CF-97AF-9E2F0956AAC6}" type="pres">
      <dgm:prSet presAssocID="{E5BCEE22-18E4-4F2C-828E-B7D248D9BC14}" presName="Name0" presStyleCnt="0">
        <dgm:presLayoutVars>
          <dgm:dir/>
          <dgm:resizeHandles val="exact"/>
        </dgm:presLayoutVars>
      </dgm:prSet>
      <dgm:spPr/>
    </dgm:pt>
    <dgm:pt modelId="{290F2B39-0A1E-442C-B337-4380EC49EDF9}" type="pres">
      <dgm:prSet presAssocID="{5DBEFADF-5790-4396-973F-ECAD2E4217DD}" presName="node" presStyleLbl="node1" presStyleIdx="0" presStyleCnt="6" custLinFactNeighborX="-3687" custLinFactNeighborY="1168">
        <dgm:presLayoutVars>
          <dgm:bulletEnabled val="1"/>
        </dgm:presLayoutVars>
      </dgm:prSet>
      <dgm:spPr/>
    </dgm:pt>
    <dgm:pt modelId="{6CA47A8A-89C9-4C8F-BC8A-339F35164BD2}" type="pres">
      <dgm:prSet presAssocID="{80D537A9-2E58-48C6-914A-F849D4BB3077}" presName="sibTrans" presStyleLbl="sibTrans2D1" presStyleIdx="0" presStyleCnt="5"/>
      <dgm:spPr/>
    </dgm:pt>
    <dgm:pt modelId="{26315888-37B4-4A79-9A53-F015BE5BD94D}" type="pres">
      <dgm:prSet presAssocID="{80D537A9-2E58-48C6-914A-F849D4BB3077}" presName="connectorText" presStyleLbl="sibTrans2D1" presStyleIdx="0" presStyleCnt="5"/>
      <dgm:spPr/>
    </dgm:pt>
    <dgm:pt modelId="{3B11C3A1-42A8-47AC-B95A-843418336CBD}" type="pres">
      <dgm:prSet presAssocID="{AA195331-8E49-4508-B829-FD71CD4FB27D}" presName="node" presStyleLbl="node1" presStyleIdx="1" presStyleCnt="6" custLinFactNeighborX="-13717" custLinFactNeighborY="1168">
        <dgm:presLayoutVars>
          <dgm:bulletEnabled val="1"/>
        </dgm:presLayoutVars>
      </dgm:prSet>
      <dgm:spPr/>
    </dgm:pt>
    <dgm:pt modelId="{EFA395D3-04AF-4BF4-80EE-CC862E18BD0D}" type="pres">
      <dgm:prSet presAssocID="{7C7375D8-855E-4661-A51E-3BAF9AD4D53A}" presName="sibTrans" presStyleLbl="sibTrans2D1" presStyleIdx="1" presStyleCnt="5"/>
      <dgm:spPr/>
    </dgm:pt>
    <dgm:pt modelId="{E49191CD-E32C-4B11-BA46-1E76431760AD}" type="pres">
      <dgm:prSet presAssocID="{7C7375D8-855E-4661-A51E-3BAF9AD4D53A}" presName="connectorText" presStyleLbl="sibTrans2D1" presStyleIdx="1" presStyleCnt="5"/>
      <dgm:spPr/>
    </dgm:pt>
    <dgm:pt modelId="{8DE687C0-4B26-4D6D-9BDA-87B998B73ECD}" type="pres">
      <dgm:prSet presAssocID="{A9ADA413-7E19-42C9-BD4F-870200CB9F01}" presName="node" presStyleLbl="node1" presStyleIdx="2" presStyleCnt="6">
        <dgm:presLayoutVars>
          <dgm:bulletEnabled val="1"/>
        </dgm:presLayoutVars>
      </dgm:prSet>
      <dgm:spPr/>
    </dgm:pt>
    <dgm:pt modelId="{CEC1E5F9-E121-4D34-A89A-D49109D4EC5E}" type="pres">
      <dgm:prSet presAssocID="{FC06B708-66D6-4143-8521-164F9DEFB7DA}" presName="sibTrans" presStyleLbl="sibTrans2D1" presStyleIdx="2" presStyleCnt="5"/>
      <dgm:spPr/>
    </dgm:pt>
    <dgm:pt modelId="{1841B57C-54EB-456D-8A07-E280C271A566}" type="pres">
      <dgm:prSet presAssocID="{FC06B708-66D6-4143-8521-164F9DEFB7DA}" presName="connectorText" presStyleLbl="sibTrans2D1" presStyleIdx="2" presStyleCnt="5"/>
      <dgm:spPr/>
    </dgm:pt>
    <dgm:pt modelId="{FA37D8B1-5AF4-4640-ACD6-7E3108ABC390}" type="pres">
      <dgm:prSet presAssocID="{9971641C-BBF8-4570-898B-B8D3F04B7AE5}" presName="node" presStyleLbl="node1" presStyleIdx="3" presStyleCnt="6">
        <dgm:presLayoutVars>
          <dgm:bulletEnabled val="1"/>
        </dgm:presLayoutVars>
      </dgm:prSet>
      <dgm:spPr/>
    </dgm:pt>
    <dgm:pt modelId="{D24906A5-AAE9-4300-BA5B-0256EF1C6A0C}" type="pres">
      <dgm:prSet presAssocID="{82F877D8-4402-428C-858B-9678CF1D483C}" presName="sibTrans" presStyleLbl="sibTrans2D1" presStyleIdx="3" presStyleCnt="5"/>
      <dgm:spPr/>
    </dgm:pt>
    <dgm:pt modelId="{A624C604-3844-4F58-A36D-AE34C31ADAC0}" type="pres">
      <dgm:prSet presAssocID="{82F877D8-4402-428C-858B-9678CF1D483C}" presName="connectorText" presStyleLbl="sibTrans2D1" presStyleIdx="3" presStyleCnt="5"/>
      <dgm:spPr/>
    </dgm:pt>
    <dgm:pt modelId="{69D2A0B9-E50B-4141-84C1-3EB217C18056}" type="pres">
      <dgm:prSet presAssocID="{1244936C-E7B2-41DE-B2D6-A93DBC667F43}" presName="node" presStyleLbl="node1" presStyleIdx="4" presStyleCnt="6">
        <dgm:presLayoutVars>
          <dgm:bulletEnabled val="1"/>
        </dgm:presLayoutVars>
      </dgm:prSet>
      <dgm:spPr/>
    </dgm:pt>
    <dgm:pt modelId="{1951CC43-3F4D-44EA-981E-E28E9075BC4E}" type="pres">
      <dgm:prSet presAssocID="{BA4AA18B-6F27-4010-9E50-1E7BB1438A1D}" presName="sibTrans" presStyleLbl="sibTrans2D1" presStyleIdx="4" presStyleCnt="5"/>
      <dgm:spPr/>
    </dgm:pt>
    <dgm:pt modelId="{ABAC817A-3A83-4FDC-AFBF-60AA496988A9}" type="pres">
      <dgm:prSet presAssocID="{BA4AA18B-6F27-4010-9E50-1E7BB1438A1D}" presName="connectorText" presStyleLbl="sibTrans2D1" presStyleIdx="4" presStyleCnt="5"/>
      <dgm:spPr/>
    </dgm:pt>
    <dgm:pt modelId="{DC71F53B-8597-44B0-B066-98690331F5B8}" type="pres">
      <dgm:prSet presAssocID="{627AFEBA-CEB5-4D0F-BB28-448CF4D6EB2A}" presName="node" presStyleLbl="node1" presStyleIdx="5" presStyleCnt="6">
        <dgm:presLayoutVars>
          <dgm:bulletEnabled val="1"/>
        </dgm:presLayoutVars>
      </dgm:prSet>
      <dgm:spPr/>
    </dgm:pt>
  </dgm:ptLst>
  <dgm:cxnLst>
    <dgm:cxn modelId="{A3297721-7D62-4CD6-AAD5-C16106ACE93F}" srcId="{E5BCEE22-18E4-4F2C-828E-B7D248D9BC14}" destId="{9971641C-BBF8-4570-898B-B8D3F04B7AE5}" srcOrd="3" destOrd="0" parTransId="{D020037E-6EAB-476F-A7F6-5C5F42C43FB6}" sibTransId="{82F877D8-4402-428C-858B-9678CF1D483C}"/>
    <dgm:cxn modelId="{FABA0922-7B87-409A-90DC-8CC66D5F87DD}" type="presOf" srcId="{FC06B708-66D6-4143-8521-164F9DEFB7DA}" destId="{CEC1E5F9-E121-4D34-A89A-D49109D4EC5E}" srcOrd="0" destOrd="0" presId="urn:microsoft.com/office/officeart/2005/8/layout/process1"/>
    <dgm:cxn modelId="{1257C625-C746-4557-BE04-2E1D8427A01C}" type="presOf" srcId="{7C7375D8-855E-4661-A51E-3BAF9AD4D53A}" destId="{E49191CD-E32C-4B11-BA46-1E76431760AD}" srcOrd="1" destOrd="0" presId="urn:microsoft.com/office/officeart/2005/8/layout/process1"/>
    <dgm:cxn modelId="{5AC4EE2F-48DC-49D9-BA95-49119AC96B1E}" type="presOf" srcId="{9971641C-BBF8-4570-898B-B8D3F04B7AE5}" destId="{FA37D8B1-5AF4-4640-ACD6-7E3108ABC390}" srcOrd="0" destOrd="0" presId="urn:microsoft.com/office/officeart/2005/8/layout/process1"/>
    <dgm:cxn modelId="{C70CA530-A82D-44D3-8C62-F52304BDD6CB}" type="presOf" srcId="{FC06B708-66D6-4143-8521-164F9DEFB7DA}" destId="{1841B57C-54EB-456D-8A07-E280C271A566}" srcOrd="1" destOrd="0" presId="urn:microsoft.com/office/officeart/2005/8/layout/process1"/>
    <dgm:cxn modelId="{27E75833-DCB3-4423-8D25-2A8AE184276F}" srcId="{E5BCEE22-18E4-4F2C-828E-B7D248D9BC14}" destId="{5DBEFADF-5790-4396-973F-ECAD2E4217DD}" srcOrd="0" destOrd="0" parTransId="{718416DD-F092-49D8-9B82-7CA6003BD7E3}" sibTransId="{80D537A9-2E58-48C6-914A-F849D4BB3077}"/>
    <dgm:cxn modelId="{E324A144-BD00-49B6-B4B0-7031473BC719}" srcId="{E5BCEE22-18E4-4F2C-828E-B7D248D9BC14}" destId="{627AFEBA-CEB5-4D0F-BB28-448CF4D6EB2A}" srcOrd="5" destOrd="0" parTransId="{6138923C-B368-4A98-840B-2AB12333E479}" sibTransId="{9FF70C14-2036-4751-806D-FF84F8F7127B}"/>
    <dgm:cxn modelId="{6D7BDD48-94AD-4953-855D-D8DF0A347CFC}" srcId="{E5BCEE22-18E4-4F2C-828E-B7D248D9BC14}" destId="{A9ADA413-7E19-42C9-BD4F-870200CB9F01}" srcOrd="2" destOrd="0" parTransId="{1278FD4B-71FC-4D89-BF33-661506ADF1F8}" sibTransId="{FC06B708-66D6-4143-8521-164F9DEFB7DA}"/>
    <dgm:cxn modelId="{462A5971-512E-4260-B210-B3ADDAC1D3A7}" type="presOf" srcId="{BA4AA18B-6F27-4010-9E50-1E7BB1438A1D}" destId="{ABAC817A-3A83-4FDC-AFBF-60AA496988A9}" srcOrd="1" destOrd="0" presId="urn:microsoft.com/office/officeart/2005/8/layout/process1"/>
    <dgm:cxn modelId="{D95DD876-EE3E-41E3-BDF1-4F05447A27B3}" type="presOf" srcId="{80D537A9-2E58-48C6-914A-F849D4BB3077}" destId="{6CA47A8A-89C9-4C8F-BC8A-339F35164BD2}" srcOrd="0" destOrd="0" presId="urn:microsoft.com/office/officeart/2005/8/layout/process1"/>
    <dgm:cxn modelId="{69F3978C-8C19-4E7E-A15D-7CE1D925A58B}" type="presOf" srcId="{82F877D8-4402-428C-858B-9678CF1D483C}" destId="{D24906A5-AAE9-4300-BA5B-0256EF1C6A0C}" srcOrd="0" destOrd="0" presId="urn:microsoft.com/office/officeart/2005/8/layout/process1"/>
    <dgm:cxn modelId="{C51BE595-AE18-4BAE-A265-6E7819D21507}" srcId="{E5BCEE22-18E4-4F2C-828E-B7D248D9BC14}" destId="{1244936C-E7B2-41DE-B2D6-A93DBC667F43}" srcOrd="4" destOrd="0" parTransId="{469D5F5F-BA79-4819-97EC-30004BE3A900}" sibTransId="{BA4AA18B-6F27-4010-9E50-1E7BB1438A1D}"/>
    <dgm:cxn modelId="{2297CBA1-5BB0-4F95-A36A-4008ED0772C0}" srcId="{E5BCEE22-18E4-4F2C-828E-B7D248D9BC14}" destId="{AA195331-8E49-4508-B829-FD71CD4FB27D}" srcOrd="1" destOrd="0" parTransId="{888ABB6D-4244-4907-94FA-DC9D1894CA8E}" sibTransId="{7C7375D8-855E-4661-A51E-3BAF9AD4D53A}"/>
    <dgm:cxn modelId="{D1B5DEA4-51B8-44A4-932D-730107F2066C}" type="presOf" srcId="{1244936C-E7B2-41DE-B2D6-A93DBC667F43}" destId="{69D2A0B9-E50B-4141-84C1-3EB217C18056}" srcOrd="0" destOrd="0" presId="urn:microsoft.com/office/officeart/2005/8/layout/process1"/>
    <dgm:cxn modelId="{A70535C2-1346-4009-AD1B-ECD76BD46671}" type="presOf" srcId="{627AFEBA-CEB5-4D0F-BB28-448CF4D6EB2A}" destId="{DC71F53B-8597-44B0-B066-98690331F5B8}" srcOrd="0" destOrd="0" presId="urn:microsoft.com/office/officeart/2005/8/layout/process1"/>
    <dgm:cxn modelId="{88BCE7CB-4EE7-45A1-A668-193DF671A110}" type="presOf" srcId="{AA195331-8E49-4508-B829-FD71CD4FB27D}" destId="{3B11C3A1-42A8-47AC-B95A-843418336CBD}" srcOrd="0" destOrd="0" presId="urn:microsoft.com/office/officeart/2005/8/layout/process1"/>
    <dgm:cxn modelId="{CA4C36CC-7EA8-470A-A851-5C3B345D4438}" type="presOf" srcId="{E5BCEE22-18E4-4F2C-828E-B7D248D9BC14}" destId="{DDBDC871-B3C4-42CF-97AF-9E2F0956AAC6}" srcOrd="0" destOrd="0" presId="urn:microsoft.com/office/officeart/2005/8/layout/process1"/>
    <dgm:cxn modelId="{E55CBFD3-DB74-4DA2-B70B-EF599F02AFE2}" type="presOf" srcId="{80D537A9-2E58-48C6-914A-F849D4BB3077}" destId="{26315888-37B4-4A79-9A53-F015BE5BD94D}" srcOrd="1" destOrd="0" presId="urn:microsoft.com/office/officeart/2005/8/layout/process1"/>
    <dgm:cxn modelId="{21CC6CDC-43B9-4142-9459-E02D2B0D46DD}" type="presOf" srcId="{82F877D8-4402-428C-858B-9678CF1D483C}" destId="{A624C604-3844-4F58-A36D-AE34C31ADAC0}" srcOrd="1" destOrd="0" presId="urn:microsoft.com/office/officeart/2005/8/layout/process1"/>
    <dgm:cxn modelId="{FEED5EDD-156D-4FF5-8D45-3226DD22B852}" type="presOf" srcId="{BA4AA18B-6F27-4010-9E50-1E7BB1438A1D}" destId="{1951CC43-3F4D-44EA-981E-E28E9075BC4E}" srcOrd="0" destOrd="0" presId="urn:microsoft.com/office/officeart/2005/8/layout/process1"/>
    <dgm:cxn modelId="{530AFDE4-D6E0-4447-9160-642673292DC5}" type="presOf" srcId="{7C7375D8-855E-4661-A51E-3BAF9AD4D53A}" destId="{EFA395D3-04AF-4BF4-80EE-CC862E18BD0D}" srcOrd="0" destOrd="0" presId="urn:microsoft.com/office/officeart/2005/8/layout/process1"/>
    <dgm:cxn modelId="{406243E9-CC21-4E61-AB15-1B444602E38B}" type="presOf" srcId="{5DBEFADF-5790-4396-973F-ECAD2E4217DD}" destId="{290F2B39-0A1E-442C-B337-4380EC49EDF9}" srcOrd="0" destOrd="0" presId="urn:microsoft.com/office/officeart/2005/8/layout/process1"/>
    <dgm:cxn modelId="{4936F9F0-8F83-41AA-BD53-E9D029D025B6}" type="presOf" srcId="{A9ADA413-7E19-42C9-BD4F-870200CB9F01}" destId="{8DE687C0-4B26-4D6D-9BDA-87B998B73ECD}" srcOrd="0" destOrd="0" presId="urn:microsoft.com/office/officeart/2005/8/layout/process1"/>
    <dgm:cxn modelId="{A9927CE2-4571-48F3-ACF3-7CF643CA0407}" type="presParOf" srcId="{DDBDC871-B3C4-42CF-97AF-9E2F0956AAC6}" destId="{290F2B39-0A1E-442C-B337-4380EC49EDF9}" srcOrd="0" destOrd="0" presId="urn:microsoft.com/office/officeart/2005/8/layout/process1"/>
    <dgm:cxn modelId="{A28D2DC1-C57A-4990-A0CE-DE876590CE43}" type="presParOf" srcId="{DDBDC871-B3C4-42CF-97AF-9E2F0956AAC6}" destId="{6CA47A8A-89C9-4C8F-BC8A-339F35164BD2}" srcOrd="1" destOrd="0" presId="urn:microsoft.com/office/officeart/2005/8/layout/process1"/>
    <dgm:cxn modelId="{A97085CE-BACA-4870-AF47-4E544C4C1459}" type="presParOf" srcId="{6CA47A8A-89C9-4C8F-BC8A-339F35164BD2}" destId="{26315888-37B4-4A79-9A53-F015BE5BD94D}" srcOrd="0" destOrd="0" presId="urn:microsoft.com/office/officeart/2005/8/layout/process1"/>
    <dgm:cxn modelId="{9181206C-A1C7-4815-A628-3026D491C36E}" type="presParOf" srcId="{DDBDC871-B3C4-42CF-97AF-9E2F0956AAC6}" destId="{3B11C3A1-42A8-47AC-B95A-843418336CBD}" srcOrd="2" destOrd="0" presId="urn:microsoft.com/office/officeart/2005/8/layout/process1"/>
    <dgm:cxn modelId="{40F4B5A8-E7EA-4EB1-96CF-A7C0BE91547A}" type="presParOf" srcId="{DDBDC871-B3C4-42CF-97AF-9E2F0956AAC6}" destId="{EFA395D3-04AF-4BF4-80EE-CC862E18BD0D}" srcOrd="3" destOrd="0" presId="urn:microsoft.com/office/officeart/2005/8/layout/process1"/>
    <dgm:cxn modelId="{0DFEB7C5-044B-46C8-BE91-37B00E111A02}" type="presParOf" srcId="{EFA395D3-04AF-4BF4-80EE-CC862E18BD0D}" destId="{E49191CD-E32C-4B11-BA46-1E76431760AD}" srcOrd="0" destOrd="0" presId="urn:microsoft.com/office/officeart/2005/8/layout/process1"/>
    <dgm:cxn modelId="{96EF1DF9-A924-4F53-93C4-D3D95CE57DA8}" type="presParOf" srcId="{DDBDC871-B3C4-42CF-97AF-9E2F0956AAC6}" destId="{8DE687C0-4B26-4D6D-9BDA-87B998B73ECD}" srcOrd="4" destOrd="0" presId="urn:microsoft.com/office/officeart/2005/8/layout/process1"/>
    <dgm:cxn modelId="{758A133F-2E5F-4335-89C4-6095D08590DA}" type="presParOf" srcId="{DDBDC871-B3C4-42CF-97AF-9E2F0956AAC6}" destId="{CEC1E5F9-E121-4D34-A89A-D49109D4EC5E}" srcOrd="5" destOrd="0" presId="urn:microsoft.com/office/officeart/2005/8/layout/process1"/>
    <dgm:cxn modelId="{6301327F-3D7C-4D47-ACEB-86C009541B21}" type="presParOf" srcId="{CEC1E5F9-E121-4D34-A89A-D49109D4EC5E}" destId="{1841B57C-54EB-456D-8A07-E280C271A566}" srcOrd="0" destOrd="0" presId="urn:microsoft.com/office/officeart/2005/8/layout/process1"/>
    <dgm:cxn modelId="{40FDDCE4-E732-4425-AE45-5637587B32DF}" type="presParOf" srcId="{DDBDC871-B3C4-42CF-97AF-9E2F0956AAC6}" destId="{FA37D8B1-5AF4-4640-ACD6-7E3108ABC390}" srcOrd="6" destOrd="0" presId="urn:microsoft.com/office/officeart/2005/8/layout/process1"/>
    <dgm:cxn modelId="{CA05081A-A9E4-4940-BDA2-DEA1CCE8D1B1}" type="presParOf" srcId="{DDBDC871-B3C4-42CF-97AF-9E2F0956AAC6}" destId="{D24906A5-AAE9-4300-BA5B-0256EF1C6A0C}" srcOrd="7" destOrd="0" presId="urn:microsoft.com/office/officeart/2005/8/layout/process1"/>
    <dgm:cxn modelId="{F8FB1ED6-F8D6-4691-9A41-BC18ED0494DF}" type="presParOf" srcId="{D24906A5-AAE9-4300-BA5B-0256EF1C6A0C}" destId="{A624C604-3844-4F58-A36D-AE34C31ADAC0}" srcOrd="0" destOrd="0" presId="urn:microsoft.com/office/officeart/2005/8/layout/process1"/>
    <dgm:cxn modelId="{603440E5-B5FE-47D8-A503-8AFE4AF98116}" type="presParOf" srcId="{DDBDC871-B3C4-42CF-97AF-9E2F0956AAC6}" destId="{69D2A0B9-E50B-4141-84C1-3EB217C18056}" srcOrd="8" destOrd="0" presId="urn:microsoft.com/office/officeart/2005/8/layout/process1"/>
    <dgm:cxn modelId="{D505E15F-4E2A-4399-94D3-5411F86C8435}" type="presParOf" srcId="{DDBDC871-B3C4-42CF-97AF-9E2F0956AAC6}" destId="{1951CC43-3F4D-44EA-981E-E28E9075BC4E}" srcOrd="9" destOrd="0" presId="urn:microsoft.com/office/officeart/2005/8/layout/process1"/>
    <dgm:cxn modelId="{0902C670-5D7E-4535-883E-C40E46D52344}" type="presParOf" srcId="{1951CC43-3F4D-44EA-981E-E28E9075BC4E}" destId="{ABAC817A-3A83-4FDC-AFBF-60AA496988A9}" srcOrd="0" destOrd="0" presId="urn:microsoft.com/office/officeart/2005/8/layout/process1"/>
    <dgm:cxn modelId="{69448E4F-DD29-4A77-A61B-CC141516C278}" type="presParOf" srcId="{DDBDC871-B3C4-42CF-97AF-9E2F0956AAC6}" destId="{DC71F53B-8597-44B0-B066-98690331F5B8}"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3033A-A967-4F39-9890-1EEE1928769C}">
      <dsp:nvSpPr>
        <dsp:cNvPr id="0" name=""/>
        <dsp:cNvSpPr/>
      </dsp:nvSpPr>
      <dsp:spPr>
        <a:xfrm>
          <a:off x="513097" y="53249"/>
          <a:ext cx="1659901" cy="2167436"/>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Article accepted and metadata populates the Research Dashboard</a:t>
          </a:r>
        </a:p>
      </dsp:txBody>
      <dsp:txXfrm>
        <a:off x="561714" y="101866"/>
        <a:ext cx="1562667" cy="2070202"/>
      </dsp:txXfrm>
    </dsp:sp>
    <dsp:sp modelId="{9F3F1DA0-EAAF-48C4-ACC7-F790FFCB4B41}">
      <dsp:nvSpPr>
        <dsp:cNvPr id="0" name=""/>
        <dsp:cNvSpPr/>
      </dsp:nvSpPr>
      <dsp:spPr>
        <a:xfrm rot="16213398">
          <a:off x="1334013" y="2005436"/>
          <a:ext cx="9695" cy="41165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35461" y="2089221"/>
        <a:ext cx="6787" cy="246993"/>
      </dsp:txXfrm>
    </dsp:sp>
    <dsp:sp modelId="{05E14028-84D3-4740-BCEF-7CF0D7C11E2E}">
      <dsp:nvSpPr>
        <dsp:cNvPr id="0" name=""/>
        <dsp:cNvSpPr/>
      </dsp:nvSpPr>
      <dsp:spPr>
        <a:xfrm>
          <a:off x="488273" y="2202392"/>
          <a:ext cx="1692701" cy="219218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Library approves OA funding for article via Research Dashboard</a:t>
          </a:r>
        </a:p>
      </dsp:txBody>
      <dsp:txXfrm>
        <a:off x="537851" y="2251970"/>
        <a:ext cx="1593545" cy="2093032"/>
      </dsp:txXfrm>
    </dsp:sp>
    <dsp:sp modelId="{518A94AD-0594-43F7-B00A-796A62A16163}">
      <dsp:nvSpPr>
        <dsp:cNvPr id="0" name=""/>
        <dsp:cNvSpPr/>
      </dsp:nvSpPr>
      <dsp:spPr>
        <a:xfrm rot="21530917">
          <a:off x="2384512" y="1843366"/>
          <a:ext cx="1455163" cy="81433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384537" y="2008687"/>
        <a:ext cx="1210863" cy="488599"/>
      </dsp:txXfrm>
    </dsp:sp>
    <dsp:sp modelId="{784FA4EA-5D06-4AC2-82FD-92FC84F4AD85}">
      <dsp:nvSpPr>
        <dsp:cNvPr id="0" name=""/>
        <dsp:cNvSpPr/>
      </dsp:nvSpPr>
      <dsp:spPr>
        <a:xfrm>
          <a:off x="3997072" y="1136967"/>
          <a:ext cx="1659901" cy="2167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Author goes to online licence system to sign publishing agreement</a:t>
          </a:r>
        </a:p>
      </dsp:txBody>
      <dsp:txXfrm>
        <a:off x="4045689" y="1185584"/>
        <a:ext cx="1562667" cy="2070202"/>
      </dsp:txXfrm>
    </dsp:sp>
    <dsp:sp modelId="{38524FF3-E41F-43B3-8120-63FC9DD9CFC3}">
      <dsp:nvSpPr>
        <dsp:cNvPr id="0" name=""/>
        <dsp:cNvSpPr/>
      </dsp:nvSpPr>
      <dsp:spPr>
        <a:xfrm rot="21572862">
          <a:off x="5939612" y="1846421"/>
          <a:ext cx="827325" cy="7244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939615" y="1992165"/>
        <a:ext cx="609996" cy="434659"/>
      </dsp:txXfrm>
    </dsp:sp>
    <dsp:sp modelId="{FB2ECB74-3850-463E-82EE-2420EE30157F}">
      <dsp:nvSpPr>
        <dsp:cNvPr id="0" name=""/>
        <dsp:cNvSpPr/>
      </dsp:nvSpPr>
      <dsp:spPr>
        <a:xfrm>
          <a:off x="7009014" y="1113190"/>
          <a:ext cx="1659901" cy="2167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Author directed to OA licence option</a:t>
          </a:r>
        </a:p>
      </dsp:txBody>
      <dsp:txXfrm>
        <a:off x="7057631" y="1161807"/>
        <a:ext cx="1562667" cy="2070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F2B39-0A1E-442C-B337-4380EC49EDF9}">
      <dsp:nvSpPr>
        <dsp:cNvPr id="0" name=""/>
        <dsp:cNvSpPr/>
      </dsp:nvSpPr>
      <dsp:spPr>
        <a:xfrm>
          <a:off x="0" y="2420481"/>
          <a:ext cx="1415817" cy="1918404"/>
        </a:xfrm>
        <a:prstGeom prst="roundRect">
          <a:avLst>
            <a:gd name="adj" fmla="val 10000"/>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Article accepted and metadata populates the Research Dashboard</a:t>
          </a:r>
        </a:p>
      </dsp:txBody>
      <dsp:txXfrm>
        <a:off x="41468" y="2461949"/>
        <a:ext cx="1332881" cy="1835468"/>
      </dsp:txXfrm>
    </dsp:sp>
    <dsp:sp modelId="{6CA47A8A-89C9-4C8F-BC8A-339F35164BD2}">
      <dsp:nvSpPr>
        <dsp:cNvPr id="0" name=""/>
        <dsp:cNvSpPr/>
      </dsp:nvSpPr>
      <dsp:spPr>
        <a:xfrm>
          <a:off x="1537978" y="3204122"/>
          <a:ext cx="258981" cy="3511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537978" y="3274346"/>
        <a:ext cx="181287" cy="210674"/>
      </dsp:txXfrm>
    </dsp:sp>
    <dsp:sp modelId="{3B11C3A1-42A8-47AC-B95A-843418336CBD}">
      <dsp:nvSpPr>
        <dsp:cNvPr id="0" name=""/>
        <dsp:cNvSpPr/>
      </dsp:nvSpPr>
      <dsp:spPr>
        <a:xfrm>
          <a:off x="1904460" y="2420481"/>
          <a:ext cx="1415817" cy="1918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Author shown OA question on licensing system and chooses OA</a:t>
          </a:r>
        </a:p>
      </dsp:txBody>
      <dsp:txXfrm>
        <a:off x="1945928" y="2461949"/>
        <a:ext cx="1332881" cy="1835468"/>
      </dsp:txXfrm>
    </dsp:sp>
    <dsp:sp modelId="{EFA395D3-04AF-4BF4-80EE-CC862E18BD0D}">
      <dsp:nvSpPr>
        <dsp:cNvPr id="0" name=""/>
        <dsp:cNvSpPr/>
      </dsp:nvSpPr>
      <dsp:spPr>
        <a:xfrm rot="21562605">
          <a:off x="3481270" y="3192814"/>
          <a:ext cx="341345" cy="3511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481273" y="3263595"/>
        <a:ext cx="238942" cy="210674"/>
      </dsp:txXfrm>
    </dsp:sp>
    <dsp:sp modelId="{8DE687C0-4B26-4D6D-9BDA-87B998B73ECD}">
      <dsp:nvSpPr>
        <dsp:cNvPr id="0" name=""/>
        <dsp:cNvSpPr/>
      </dsp:nvSpPr>
      <dsp:spPr>
        <a:xfrm>
          <a:off x="3964287" y="2398074"/>
          <a:ext cx="1415817" cy="1918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Author informed of institution’s OA agreement and accepts quote</a:t>
          </a:r>
        </a:p>
      </dsp:txBody>
      <dsp:txXfrm>
        <a:off x="4005755" y="2439542"/>
        <a:ext cx="1332881" cy="1835468"/>
      </dsp:txXfrm>
    </dsp:sp>
    <dsp:sp modelId="{CEC1E5F9-E121-4D34-A89A-D49109D4EC5E}">
      <dsp:nvSpPr>
        <dsp:cNvPr id="0" name=""/>
        <dsp:cNvSpPr/>
      </dsp:nvSpPr>
      <dsp:spPr>
        <a:xfrm>
          <a:off x="5521686" y="3181715"/>
          <a:ext cx="300153" cy="3511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5521686" y="3251939"/>
        <a:ext cx="210107" cy="210674"/>
      </dsp:txXfrm>
    </dsp:sp>
    <dsp:sp modelId="{FA37D8B1-5AF4-4640-ACD6-7E3108ABC390}">
      <dsp:nvSpPr>
        <dsp:cNvPr id="0" name=""/>
        <dsp:cNvSpPr/>
      </dsp:nvSpPr>
      <dsp:spPr>
        <a:xfrm>
          <a:off x="5946431" y="2398074"/>
          <a:ext cx="1415817" cy="1918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Author signs OA publishing agreement</a:t>
          </a:r>
        </a:p>
      </dsp:txBody>
      <dsp:txXfrm>
        <a:off x="5987899" y="2439542"/>
        <a:ext cx="1332881" cy="1835468"/>
      </dsp:txXfrm>
    </dsp:sp>
    <dsp:sp modelId="{D24906A5-AAE9-4300-BA5B-0256EF1C6A0C}">
      <dsp:nvSpPr>
        <dsp:cNvPr id="0" name=""/>
        <dsp:cNvSpPr/>
      </dsp:nvSpPr>
      <dsp:spPr>
        <a:xfrm>
          <a:off x="7503830" y="3181715"/>
          <a:ext cx="300153" cy="3511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7503830" y="3251939"/>
        <a:ext cx="210107" cy="210674"/>
      </dsp:txXfrm>
    </dsp:sp>
    <dsp:sp modelId="{69D2A0B9-E50B-4141-84C1-3EB217C18056}">
      <dsp:nvSpPr>
        <dsp:cNvPr id="0" name=""/>
        <dsp:cNvSpPr/>
      </dsp:nvSpPr>
      <dsp:spPr>
        <a:xfrm>
          <a:off x="7928575" y="2398074"/>
          <a:ext cx="1415817" cy="1918404"/>
        </a:xfrm>
        <a:prstGeom prst="roundRect">
          <a:avLst>
            <a:gd name="adj" fmla="val 10000"/>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Article added to ‘Action Required’ tab on Research Dashboard</a:t>
          </a:r>
        </a:p>
      </dsp:txBody>
      <dsp:txXfrm>
        <a:off x="7970043" y="2439542"/>
        <a:ext cx="1332881" cy="1835468"/>
      </dsp:txXfrm>
    </dsp:sp>
    <dsp:sp modelId="{1951CC43-3F4D-44EA-981E-E28E9075BC4E}">
      <dsp:nvSpPr>
        <dsp:cNvPr id="0" name=""/>
        <dsp:cNvSpPr/>
      </dsp:nvSpPr>
      <dsp:spPr>
        <a:xfrm>
          <a:off x="9485974" y="3181715"/>
          <a:ext cx="300153" cy="3511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9485974" y="3251939"/>
        <a:ext cx="210107" cy="210674"/>
      </dsp:txXfrm>
    </dsp:sp>
    <dsp:sp modelId="{DC71F53B-8597-44B0-B066-98690331F5B8}">
      <dsp:nvSpPr>
        <dsp:cNvPr id="0" name=""/>
        <dsp:cNvSpPr/>
      </dsp:nvSpPr>
      <dsp:spPr>
        <a:xfrm>
          <a:off x="9910719" y="2398074"/>
          <a:ext cx="1415817" cy="1918404"/>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Library informed and approves OA funding requests</a:t>
          </a:r>
        </a:p>
      </dsp:txBody>
      <dsp:txXfrm>
        <a:off x="9952187" y="2439542"/>
        <a:ext cx="1332881" cy="18354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D0F75-ECF6-4033-BE6E-4B594A727DDB}" type="datetimeFigureOut">
              <a:rPr lang="en-GB" smtClean="0"/>
              <a:t>11/05/2022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49F5C-3068-49B8-9505-06D9198E5C66}" type="slidenum">
              <a:rPr lang="en-GB" smtClean="0"/>
              <a:t>‹#›</a:t>
            </a:fld>
            <a:endParaRPr lang="en-GB"/>
          </a:p>
        </p:txBody>
      </p:sp>
    </p:spTree>
    <p:extLst>
      <p:ext uri="{BB962C8B-B14F-4D97-AF65-F5344CB8AC3E}">
        <p14:creationId xmlns:p14="http://schemas.microsoft.com/office/powerpoint/2010/main" val="171464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07F9F1EE-4259-4FE1-8282-35A7C20A704C}" type="slidenum">
              <a:rPr lang="en-GB" smtClean="0"/>
              <a:t>4</a:t>
            </a:fld>
            <a:endParaRPr lang="en-GB"/>
          </a:p>
        </p:txBody>
      </p:sp>
    </p:spTree>
    <p:extLst>
      <p:ext uri="{BB962C8B-B14F-4D97-AF65-F5344CB8AC3E}">
        <p14:creationId xmlns:p14="http://schemas.microsoft.com/office/powerpoint/2010/main" val="263620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038980-1CC0-4568-9862-35EA24FB4F88}" type="slidenum">
              <a:rPr lang="en-US" smtClean="0"/>
              <a:pPr>
                <a:defRPr/>
              </a:pPr>
              <a:t>6</a:t>
            </a:fld>
            <a:endParaRPr lang="en-US" dirty="0"/>
          </a:p>
        </p:txBody>
      </p:sp>
    </p:spTree>
    <p:extLst>
      <p:ext uri="{BB962C8B-B14F-4D97-AF65-F5344CB8AC3E}">
        <p14:creationId xmlns:p14="http://schemas.microsoft.com/office/powerpoint/2010/main" val="181094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038980-1CC0-4568-9862-35EA24FB4F88}" type="slidenum">
              <a:rPr lang="en-US" smtClean="0"/>
              <a:pPr>
                <a:defRPr/>
              </a:pPr>
              <a:t>7</a:t>
            </a:fld>
            <a:endParaRPr lang="en-US" dirty="0"/>
          </a:p>
        </p:txBody>
      </p:sp>
    </p:spTree>
    <p:extLst>
      <p:ext uri="{BB962C8B-B14F-4D97-AF65-F5344CB8AC3E}">
        <p14:creationId xmlns:p14="http://schemas.microsoft.com/office/powerpoint/2010/main" val="205290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038980-1CC0-4568-9862-35EA24FB4F88}" type="slidenum">
              <a:rPr lang="en-US" smtClean="0"/>
              <a:pPr>
                <a:defRPr/>
              </a:pPr>
              <a:t>12</a:t>
            </a:fld>
            <a:endParaRPr lang="en-US" dirty="0"/>
          </a:p>
        </p:txBody>
      </p:sp>
    </p:spTree>
    <p:extLst>
      <p:ext uri="{BB962C8B-B14F-4D97-AF65-F5344CB8AC3E}">
        <p14:creationId xmlns:p14="http://schemas.microsoft.com/office/powerpoint/2010/main" val="408141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038980-1CC0-4568-9862-35EA24FB4F88}" type="slidenum">
              <a:rPr lang="en-US" smtClean="0"/>
              <a:pPr>
                <a:defRPr/>
              </a:pPr>
              <a:t>21</a:t>
            </a:fld>
            <a:endParaRPr lang="en-US" dirty="0"/>
          </a:p>
        </p:txBody>
      </p:sp>
    </p:spTree>
    <p:extLst>
      <p:ext uri="{BB962C8B-B14F-4D97-AF65-F5344CB8AC3E}">
        <p14:creationId xmlns:p14="http://schemas.microsoft.com/office/powerpoint/2010/main" val="403639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038980-1CC0-4568-9862-35EA24FB4F88}" type="slidenum">
              <a:rPr lang="en-US" smtClean="0"/>
              <a:pPr>
                <a:defRPr/>
              </a:pPr>
              <a:t>34</a:t>
            </a:fld>
            <a:endParaRPr lang="en-US" dirty="0"/>
          </a:p>
        </p:txBody>
      </p:sp>
    </p:spTree>
    <p:extLst>
      <p:ext uri="{BB962C8B-B14F-4D97-AF65-F5344CB8AC3E}">
        <p14:creationId xmlns:p14="http://schemas.microsoft.com/office/powerpoint/2010/main" val="2372091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038980-1CC0-4568-9862-35EA24FB4F88}" type="slidenum">
              <a:rPr lang="en-US" smtClean="0"/>
              <a:pPr>
                <a:defRPr/>
              </a:pPr>
              <a:t>38</a:t>
            </a:fld>
            <a:endParaRPr lang="en-US" dirty="0"/>
          </a:p>
        </p:txBody>
      </p:sp>
    </p:spTree>
    <p:extLst>
      <p:ext uri="{BB962C8B-B14F-4D97-AF65-F5344CB8AC3E}">
        <p14:creationId xmlns:p14="http://schemas.microsoft.com/office/powerpoint/2010/main" val="4081413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4D7297EC-8AC2-4686-91DE-264B2A395DE1}" type="slidenum">
              <a:rPr lang="en-GB" smtClean="0"/>
              <a:t>‹#›</a:t>
            </a:fld>
            <a:endParaRPr lang="en-GB"/>
          </a:p>
        </p:txBody>
      </p:sp>
      <p:pic>
        <p:nvPicPr>
          <p:cNvPr id="11" name="Picture 10">
            <a:extLst>
              <a:ext uri="{FF2B5EF4-FFF2-40B4-BE49-F238E27FC236}">
                <a16:creationId xmlns:a16="http://schemas.microsoft.com/office/drawing/2014/main" id="{95341787-75FE-4489-823C-CB7D21F53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9746" y="845976"/>
            <a:ext cx="5303537" cy="5240292"/>
          </a:xfrm>
          <a:prstGeom prst="rect">
            <a:avLst/>
          </a:prstGeom>
        </p:spPr>
      </p:pic>
      <p:pic>
        <p:nvPicPr>
          <p:cNvPr id="12" name="Picture 11">
            <a:extLst>
              <a:ext uri="{FF2B5EF4-FFF2-40B4-BE49-F238E27FC236}">
                <a16:creationId xmlns:a16="http://schemas.microsoft.com/office/drawing/2014/main" id="{F4927699-BF5F-4DFB-903A-358969D85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87" y="503898"/>
            <a:ext cx="2767111" cy="501336"/>
          </a:xfrm>
          <a:prstGeom prst="rect">
            <a:avLst/>
          </a:prstGeom>
        </p:spPr>
      </p:pic>
    </p:spTree>
    <p:extLst>
      <p:ext uri="{BB962C8B-B14F-4D97-AF65-F5344CB8AC3E}">
        <p14:creationId xmlns:p14="http://schemas.microsoft.com/office/powerpoint/2010/main" val="287803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715BE1A0-5AB0-49D8-B722-AD296096DE0C}"/>
              </a:ext>
            </a:extLst>
          </p:cNvPr>
          <p:cNvSpPr>
            <a:spLocks noGrp="1"/>
          </p:cNvSpPr>
          <p:nvPr>
            <p:ph idx="1"/>
          </p:nvPr>
        </p:nvSpPr>
        <p:spPr>
          <a:xfrm>
            <a:off x="723899" y="1889336"/>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859436080"/>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Tree>
    <p:extLst>
      <p:ext uri="{BB962C8B-B14F-4D97-AF65-F5344CB8AC3E}">
        <p14:creationId xmlns:p14="http://schemas.microsoft.com/office/powerpoint/2010/main" val="107356641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894523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9" name="Content Placeholder 2">
            <a:extLst>
              <a:ext uri="{FF2B5EF4-FFF2-40B4-BE49-F238E27FC236}">
                <a16:creationId xmlns:a16="http://schemas.microsoft.com/office/drawing/2014/main" id="{492159D2-05DF-4589-8203-FFF4FE827E8C}"/>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55452967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335625363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151437099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dirty="0"/>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307096" y="19415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dirty="0"/>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307096" y="40878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dirty="0"/>
          </a:p>
        </p:txBody>
      </p:sp>
    </p:spTree>
    <p:extLst>
      <p:ext uri="{BB962C8B-B14F-4D97-AF65-F5344CB8AC3E}">
        <p14:creationId xmlns:p14="http://schemas.microsoft.com/office/powerpoint/2010/main" val="150492495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dirty="0"/>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2563455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Tree>
    <p:extLst>
      <p:ext uri="{BB962C8B-B14F-4D97-AF65-F5344CB8AC3E}">
        <p14:creationId xmlns:p14="http://schemas.microsoft.com/office/powerpoint/2010/main" val="375292605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12821623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BAA327-20FB-48D2-82D8-C2060381A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368" y="845976"/>
            <a:ext cx="5240292" cy="5240292"/>
          </a:xfrm>
          <a:prstGeom prst="rect">
            <a:avLst/>
          </a:prstGeom>
        </p:spPr>
      </p:pic>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accent1"/>
                </a:solidFill>
              </a:defRPr>
            </a:lvl1p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accent1"/>
                </a:solidFill>
              </a:defRPr>
            </a:lvl1pPr>
          </a:lstStyle>
          <a:p>
            <a:fld id="{4D7297EC-8AC2-4686-91DE-264B2A395DE1}" type="slidenum">
              <a:rPr lang="en-GB" smtClean="0"/>
              <a:t>‹#›</a:t>
            </a:fld>
            <a:endParaRPr lang="en-GB"/>
          </a:p>
        </p:txBody>
      </p:sp>
      <p:pic>
        <p:nvPicPr>
          <p:cNvPr id="12" name="Picture 11">
            <a:extLst>
              <a:ext uri="{FF2B5EF4-FFF2-40B4-BE49-F238E27FC236}">
                <a16:creationId xmlns:a16="http://schemas.microsoft.com/office/drawing/2014/main" id="{F4927699-BF5F-4DFB-903A-358969D85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87" y="503972"/>
            <a:ext cx="2767111" cy="501187"/>
          </a:xfrm>
          <a:prstGeom prst="rect">
            <a:avLst/>
          </a:prstGeom>
        </p:spPr>
      </p:pic>
    </p:spTree>
    <p:extLst>
      <p:ext uri="{BB962C8B-B14F-4D97-AF65-F5344CB8AC3E}">
        <p14:creationId xmlns:p14="http://schemas.microsoft.com/office/powerpoint/2010/main" val="3372737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9">
            <a:extLst>
              <a:ext uri="{FF2B5EF4-FFF2-40B4-BE49-F238E27FC236}">
                <a16:creationId xmlns:a16="http://schemas.microsoft.com/office/drawing/2014/main" id="{9359A498-CDF6-41B5-9963-50B1C4D3D712}"/>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4" name="Text Placeholder 12">
            <a:extLst>
              <a:ext uri="{FF2B5EF4-FFF2-40B4-BE49-F238E27FC236}">
                <a16:creationId xmlns:a16="http://schemas.microsoft.com/office/drawing/2014/main" id="{E8559F79-E887-46B6-AD10-7C4230046353}"/>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98548010"/>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defRPr sz="1500"/>
            </a:lvl1pPr>
            <a:lvl2pPr marL="361950" indent="-180975">
              <a:lnSpc>
                <a:spcPts val="1800"/>
              </a:lnSpc>
              <a:defRPr sz="1500"/>
            </a:lvl2pPr>
            <a:lvl3pPr marL="542925" indent="-180975">
              <a:lnSpc>
                <a:spcPts val="1800"/>
              </a:lnSpc>
              <a:defRPr sz="1500"/>
            </a:lvl3pPr>
            <a:lvl4pPr marL="714375" indent="-171450">
              <a:lnSpc>
                <a:spcPts val="1800"/>
              </a:lnSpc>
              <a:defRPr sz="1500"/>
            </a:lvl4pPr>
            <a:lvl5pPr marL="895350" indent="-180975">
              <a:lnSpc>
                <a:spcPts val="18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r>
              <a:rPr lang="en-US"/>
              <a:t>Click icon to add chart</a:t>
            </a:r>
            <a:endParaRPr lang="en-GB" dirty="0"/>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Tree>
    <p:extLst>
      <p:ext uri="{BB962C8B-B14F-4D97-AF65-F5344CB8AC3E}">
        <p14:creationId xmlns:p14="http://schemas.microsoft.com/office/powerpoint/2010/main" val="18652429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29" name="Rectangle: Rounded Corners 28">
            <a:extLst>
              <a:ext uri="{FF2B5EF4-FFF2-40B4-BE49-F238E27FC236}">
                <a16:creationId xmlns:a16="http://schemas.microsoft.com/office/drawing/2014/main" id="{50DF0614-BD6C-458E-A949-50B9DFE71CBF}"/>
              </a:ext>
            </a:extLst>
          </p:cNvPr>
          <p:cNvSpPr/>
          <p:nvPr/>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42" name="Rectangle: Rounded Corners 41">
            <a:extLst>
              <a:ext uri="{FF2B5EF4-FFF2-40B4-BE49-F238E27FC236}">
                <a16:creationId xmlns:a16="http://schemas.microsoft.com/office/drawing/2014/main" id="{6857C39A-EAEF-4AA0-824E-BF2F4D539192}"/>
              </a:ext>
            </a:extLst>
          </p:cNvPr>
          <p:cNvSpPr/>
          <p:nvPr/>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50" name="Rectangle: Rounded Corners 49">
            <a:extLst>
              <a:ext uri="{FF2B5EF4-FFF2-40B4-BE49-F238E27FC236}">
                <a16:creationId xmlns:a16="http://schemas.microsoft.com/office/drawing/2014/main" id="{94E468F1-28FD-4651-9066-F09E390EBCE6}"/>
              </a:ext>
            </a:extLst>
          </p:cNvPr>
          <p:cNvSpPr/>
          <p:nvPr/>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58" name="Rectangle: Rounded Corners 57">
            <a:extLst>
              <a:ext uri="{FF2B5EF4-FFF2-40B4-BE49-F238E27FC236}">
                <a16:creationId xmlns:a16="http://schemas.microsoft.com/office/drawing/2014/main" id="{9F7FF41C-026F-412A-8C08-E1741E9FEA39}"/>
              </a:ext>
            </a:extLst>
          </p:cNvPr>
          <p:cNvSpPr/>
          <p:nvPr/>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66" name="Rectangle: Rounded Corners 65">
            <a:extLst>
              <a:ext uri="{FF2B5EF4-FFF2-40B4-BE49-F238E27FC236}">
                <a16:creationId xmlns:a16="http://schemas.microsoft.com/office/drawing/2014/main" id="{2492F3BF-C5E4-40A3-9FE8-B36F2E3115AF}"/>
              </a:ext>
            </a:extLst>
          </p:cNvPr>
          <p:cNvSpPr/>
          <p:nvPr/>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74" name="Rectangle: Rounded Corners 73">
            <a:extLst>
              <a:ext uri="{FF2B5EF4-FFF2-40B4-BE49-F238E27FC236}">
                <a16:creationId xmlns:a16="http://schemas.microsoft.com/office/drawing/2014/main" id="{55073890-C788-4FA8-B24F-320BDF3A8168}"/>
              </a:ext>
            </a:extLst>
          </p:cNvPr>
          <p:cNvSpPr/>
          <p:nvPr/>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82" name="Rectangle: Rounded Corners 81">
            <a:extLst>
              <a:ext uri="{FF2B5EF4-FFF2-40B4-BE49-F238E27FC236}">
                <a16:creationId xmlns:a16="http://schemas.microsoft.com/office/drawing/2014/main" id="{B774A3C1-7C3B-4E67-BF1F-BC9A33EB685A}"/>
              </a:ext>
            </a:extLst>
          </p:cNvPr>
          <p:cNvSpPr/>
          <p:nvPr/>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90" name="Rectangle: Rounded Corners 89">
            <a:extLst>
              <a:ext uri="{FF2B5EF4-FFF2-40B4-BE49-F238E27FC236}">
                <a16:creationId xmlns:a16="http://schemas.microsoft.com/office/drawing/2014/main" id="{A39AF413-6195-4C2D-9164-76B445CF2189}"/>
              </a:ext>
            </a:extLst>
          </p:cNvPr>
          <p:cNvSpPr/>
          <p:nvPr/>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98" name="Rectangle: Rounded Corners 97">
            <a:extLst>
              <a:ext uri="{FF2B5EF4-FFF2-40B4-BE49-F238E27FC236}">
                <a16:creationId xmlns:a16="http://schemas.microsoft.com/office/drawing/2014/main" id="{17CFC44F-DA3F-49BC-850D-BE439BFEA07A}"/>
              </a:ext>
            </a:extLst>
          </p:cNvPr>
          <p:cNvSpPr/>
          <p:nvPr/>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Tree>
    <p:extLst>
      <p:ext uri="{BB962C8B-B14F-4D97-AF65-F5344CB8AC3E}">
        <p14:creationId xmlns:p14="http://schemas.microsoft.com/office/powerpoint/2010/main" val="117530811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dirty="0"/>
              <a:t>INSERT LOGO</a:t>
            </a:r>
          </a:p>
        </p:txBody>
      </p:sp>
    </p:spTree>
    <p:extLst>
      <p:ext uri="{BB962C8B-B14F-4D97-AF65-F5344CB8AC3E}">
        <p14:creationId xmlns:p14="http://schemas.microsoft.com/office/powerpoint/2010/main" val="33056047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4D7297EC-8AC2-4686-91DE-264B2A395DE1}" type="slidenum">
              <a:rPr lang="en-GB" smtClean="0"/>
              <a:t>‹#›</a:t>
            </a:fld>
            <a:endParaRPr lang="en-GB"/>
          </a:p>
        </p:txBody>
      </p:sp>
    </p:spTree>
    <p:extLst>
      <p:ext uri="{BB962C8B-B14F-4D97-AF65-F5344CB8AC3E}">
        <p14:creationId xmlns:p14="http://schemas.microsoft.com/office/powerpoint/2010/main" val="2660375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fld id="{785E9545-6729-45F9-A04B-6E7FA91C7039}" type="datetimeFigureOut">
              <a:rPr lang="en-GB" smtClean="0"/>
              <a:t>11/05/2022</a:t>
            </a:fld>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4D7297EC-8AC2-4686-91DE-264B2A395DE1}" type="slidenum">
              <a:rPr lang="en-GB" smtClean="0"/>
              <a:t>‹#›</a:t>
            </a:fld>
            <a:endParaRPr lang="en-GB"/>
          </a:p>
        </p:txBody>
      </p:sp>
    </p:spTree>
    <p:extLst>
      <p:ext uri="{BB962C8B-B14F-4D97-AF65-F5344CB8AC3E}">
        <p14:creationId xmlns:p14="http://schemas.microsoft.com/office/powerpoint/2010/main" val="2022462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1793244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4D7297EC-8AC2-4686-91DE-264B2A395DE1}" type="slidenum">
              <a:rPr lang="en-GB" smtClean="0"/>
              <a:t>‹#›</a:t>
            </a:fld>
            <a:endParaRPr lang="en-GB"/>
          </a:p>
        </p:txBody>
      </p:sp>
    </p:spTree>
    <p:extLst>
      <p:ext uri="{BB962C8B-B14F-4D97-AF65-F5344CB8AC3E}">
        <p14:creationId xmlns:p14="http://schemas.microsoft.com/office/powerpoint/2010/main" val="3139033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Indig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fld id="{785E9545-6729-45F9-A04B-6E7FA91C7039}" type="datetimeFigureOut">
              <a:rPr lang="en-GB" smtClean="0"/>
              <a:t>11/05/2022</a:t>
            </a:fld>
            <a:endParaRPr lang="en-GB"/>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4D7297EC-8AC2-4686-91DE-264B2A395DE1}" type="slidenum">
              <a:rPr lang="en-GB" smtClean="0"/>
              <a:t>‹#›</a:t>
            </a:fld>
            <a:endParaRPr lang="en-GB"/>
          </a:p>
        </p:txBody>
      </p:sp>
    </p:spTree>
    <p:extLst>
      <p:ext uri="{BB962C8B-B14F-4D97-AF65-F5344CB8AC3E}">
        <p14:creationId xmlns:p14="http://schemas.microsoft.com/office/powerpoint/2010/main" val="3559364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1_Blank Indig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accent1"/>
                </a:solidFill>
              </a:defRPr>
            </a:lvl1pPr>
          </a:lstStyle>
          <a:p>
            <a:fld id="{785E9545-6729-45F9-A04B-6E7FA91C7039}" type="datetimeFigureOut">
              <a:rPr lang="en-GB" smtClean="0"/>
              <a:t>11/05/2022</a:t>
            </a:fld>
            <a:endParaRPr lang="en-GB"/>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accent1"/>
                </a:solidFill>
              </a:defRPr>
            </a:lvl1pPr>
          </a:lstStyle>
          <a:p>
            <a:fld id="{4D7297EC-8AC2-4686-91DE-264B2A395DE1}" type="slidenum">
              <a:rPr lang="en-GB" smtClean="0"/>
              <a:t>‹#›</a:t>
            </a:fld>
            <a:endParaRPr lang="en-GB"/>
          </a:p>
        </p:txBody>
      </p:sp>
      <p:pic>
        <p:nvPicPr>
          <p:cNvPr id="5" name="Picture 4">
            <a:extLst>
              <a:ext uri="{FF2B5EF4-FFF2-40B4-BE49-F238E27FC236}">
                <a16:creationId xmlns:a16="http://schemas.microsoft.com/office/drawing/2014/main" id="{ED82392A-899A-46B0-ADA7-717FE2D5A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796" y="87792"/>
            <a:ext cx="1407367" cy="254906"/>
          </a:xfrm>
          <a:prstGeom prst="rect">
            <a:avLst/>
          </a:prstGeom>
        </p:spPr>
      </p:pic>
    </p:spTree>
    <p:extLst>
      <p:ext uri="{BB962C8B-B14F-4D97-AF65-F5344CB8AC3E}">
        <p14:creationId xmlns:p14="http://schemas.microsoft.com/office/powerpoint/2010/main" val="14655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Option 2">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62592E8-A042-4FDB-A120-8234AE0827E2}"/>
              </a:ext>
            </a:extLst>
          </p:cNvPr>
          <p:cNvPicPr>
            <a:picLocks noChangeAspect="1"/>
          </p:cNvPicPr>
          <p:nvPr/>
        </p:nvPicPr>
        <p:blipFill rotWithShape="1">
          <a:blip r:embed="rId2">
            <a:extLst>
              <a:ext uri="{28A0092B-C50C-407E-A947-70E740481C1C}">
                <a14:useLocalDpi xmlns:a14="http://schemas.microsoft.com/office/drawing/2010/main" val="0"/>
              </a:ext>
            </a:extLst>
          </a:blip>
          <a:srcRect t="8256" r="13967" b="6030"/>
          <a:stretch/>
        </p:blipFill>
        <p:spPr>
          <a:xfrm>
            <a:off x="5308529" y="-1"/>
            <a:ext cx="6883471" cy="6858001"/>
          </a:xfrm>
          <a:prstGeom prst="rect">
            <a:avLst/>
          </a:prstGeom>
        </p:spPr>
      </p:pic>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4D7297EC-8AC2-4686-91DE-264B2A395DE1}" type="slidenum">
              <a:rPr lang="en-GB" smtClean="0"/>
              <a:t>‹#›</a:t>
            </a:fld>
            <a:endParaRPr lang="en-GB"/>
          </a:p>
        </p:txBody>
      </p:sp>
      <p:pic>
        <p:nvPicPr>
          <p:cNvPr id="16" name="Picture 15">
            <a:extLst>
              <a:ext uri="{FF2B5EF4-FFF2-40B4-BE49-F238E27FC236}">
                <a16:creationId xmlns:a16="http://schemas.microsoft.com/office/drawing/2014/main" id="{1A46B05E-AC01-4D0F-9B9B-D8090C835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87" y="503898"/>
            <a:ext cx="2767111" cy="501336"/>
          </a:xfrm>
          <a:prstGeom prst="rect">
            <a:avLst/>
          </a:prstGeom>
        </p:spPr>
      </p:pic>
    </p:spTree>
    <p:extLst>
      <p:ext uri="{BB962C8B-B14F-4D97-AF65-F5344CB8AC3E}">
        <p14:creationId xmlns:p14="http://schemas.microsoft.com/office/powerpoint/2010/main" val="1057677337"/>
      </p:ext>
    </p:extLst>
  </p:cSld>
  <p:clrMapOvr>
    <a:masterClrMapping/>
  </p:clrMapOvr>
  <p:extLst>
    <p:ext uri="{DCECCB84-F9BA-43D5-87BE-67443E8EF086}">
      <p15:sldGuideLst xmlns:p15="http://schemas.microsoft.com/office/powerpoint/2012/main">
        <p15:guide id="1" orient="horz" pos="2133">
          <p15:clr>
            <a:srgbClr val="FBAE40"/>
          </p15:clr>
        </p15:guide>
        <p15:guide id="2" orient="horz" pos="242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Indigo">
    <p:bg>
      <p:bgPr>
        <a:solidFill>
          <a:schemeClr val="accent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p:nvSpPr>
        <p:spPr>
          <a:xfrm>
            <a:off x="3589020"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p:nvSpPr>
        <p:spPr>
          <a:xfrm>
            <a:off x="3923983"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fld id="{785E9545-6729-45F9-A04B-6E7FA91C7039}" type="datetimeFigureOut">
              <a:rPr lang="en-GB" smtClean="0"/>
              <a:t>11/05/2022</a:t>
            </a:fld>
            <a:endParaRPr lang="en-GB"/>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endParaRPr lang="en-GB"/>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4D7297EC-8AC2-4686-91DE-264B2A395DE1}" type="slidenum">
              <a:rPr lang="en-GB" smtClean="0"/>
              <a:t>‹#›</a:t>
            </a:fld>
            <a:endParaRPr lang="en-GB"/>
          </a:p>
        </p:txBody>
      </p:sp>
      <p:pic>
        <p:nvPicPr>
          <p:cNvPr id="9" name="Picture 8">
            <a:extLst>
              <a:ext uri="{FF2B5EF4-FFF2-40B4-BE49-F238E27FC236}">
                <a16:creationId xmlns:a16="http://schemas.microsoft.com/office/drawing/2014/main" id="{BFC152DE-1949-42EB-937D-C2E7D23FF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796" y="87754"/>
            <a:ext cx="1407367" cy="254982"/>
          </a:xfrm>
          <a:prstGeom prst="rect">
            <a:avLst/>
          </a:prstGeom>
        </p:spPr>
      </p:pic>
    </p:spTree>
    <p:extLst>
      <p:ext uri="{BB962C8B-B14F-4D97-AF65-F5344CB8AC3E}">
        <p14:creationId xmlns:p14="http://schemas.microsoft.com/office/powerpoint/2010/main" val="437915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Citrus">
    <p:bg>
      <p:bgPr>
        <a:solidFill>
          <a:schemeClr val="accent2"/>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fld id="{785E9545-6729-45F9-A04B-6E7FA91C7039}" type="datetimeFigureOut">
              <a:rPr lang="en-GB" smtClean="0"/>
              <a:t>11/05/2022</a:t>
            </a:fld>
            <a:endParaRPr lang="en-GB"/>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endParaRPr lang="en-GB"/>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4D7297EC-8AC2-4686-91DE-264B2A395DE1}" type="slidenum">
              <a:rPr lang="en-GB" smtClean="0"/>
              <a:t>‹#›</a:t>
            </a:fld>
            <a:endParaRPr lang="en-GB"/>
          </a:p>
        </p:txBody>
      </p:sp>
    </p:spTree>
    <p:extLst>
      <p:ext uri="{BB962C8B-B14F-4D97-AF65-F5344CB8AC3E}">
        <p14:creationId xmlns:p14="http://schemas.microsoft.com/office/powerpoint/2010/main" val="241085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Quote Indigo">
    <p:bg>
      <p:bgPr>
        <a:solidFill>
          <a:schemeClr val="bg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p:nvSpPr>
        <p:spPr>
          <a:xfrm>
            <a:off x="3589020"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p:nvSpPr>
        <p:spPr>
          <a:xfrm>
            <a:off x="3923983"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accent1"/>
                </a:solidFill>
              </a:defRPr>
            </a:lvl1pPr>
          </a:lstStyle>
          <a:p>
            <a:fld id="{785E9545-6729-45F9-A04B-6E7FA91C7039}" type="datetimeFigureOut">
              <a:rPr lang="en-GB" smtClean="0"/>
              <a:t>11/05/2022</a:t>
            </a:fld>
            <a:endParaRPr lang="en-GB"/>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accent1"/>
                </a:solidFill>
              </a:defRPr>
            </a:lvl1pPr>
          </a:lstStyle>
          <a:p>
            <a:endParaRPr lang="en-GB"/>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accent1"/>
                </a:solidFill>
              </a:defRPr>
            </a:lvl1pPr>
          </a:lstStyle>
          <a:p>
            <a:fld id="{4D7297EC-8AC2-4686-91DE-264B2A395DE1}" type="slidenum">
              <a:rPr lang="en-GB" smtClean="0"/>
              <a:t>‹#›</a:t>
            </a:fld>
            <a:endParaRPr lang="en-GB"/>
          </a:p>
        </p:txBody>
      </p:sp>
      <p:sp>
        <p:nvSpPr>
          <p:cNvPr id="11" name="Rectangle 10">
            <a:extLst>
              <a:ext uri="{FF2B5EF4-FFF2-40B4-BE49-F238E27FC236}">
                <a16:creationId xmlns:a16="http://schemas.microsoft.com/office/drawing/2014/main" id="{34B32A47-0BD9-40B1-A3DC-F326C795CDA1}"/>
              </a:ext>
            </a:extLst>
          </p:cNvPr>
          <p:cNvSpPr/>
          <p:nvPr/>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12754319-C618-481D-A38C-D0B5A3C52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796" y="87754"/>
            <a:ext cx="1407367" cy="254982"/>
          </a:xfrm>
          <a:prstGeom prst="rect">
            <a:avLst/>
          </a:prstGeom>
        </p:spPr>
      </p:pic>
    </p:spTree>
    <p:extLst>
      <p:ext uri="{BB962C8B-B14F-4D97-AF65-F5344CB8AC3E}">
        <p14:creationId xmlns:p14="http://schemas.microsoft.com/office/powerpoint/2010/main" val="15957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BD39A6-3266-4BDA-A7FC-B0D3EE1A9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529" y="-679099"/>
            <a:ext cx="8026471" cy="8026471"/>
          </a:xfrm>
          <a:prstGeom prst="rect">
            <a:avLst/>
          </a:prstGeom>
        </p:spPr>
      </p:pic>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accent1"/>
                </a:solidFill>
              </a:defRPr>
            </a:lvl1p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accent1"/>
                </a:solidFill>
              </a:defRPr>
            </a:lvl1pPr>
          </a:lstStyle>
          <a:p>
            <a:endParaRPr lang="en-GB"/>
          </a:p>
        </p:txBody>
      </p:sp>
      <p:pic>
        <p:nvPicPr>
          <p:cNvPr id="16" name="Picture 15">
            <a:extLst>
              <a:ext uri="{FF2B5EF4-FFF2-40B4-BE49-F238E27FC236}">
                <a16:creationId xmlns:a16="http://schemas.microsoft.com/office/drawing/2014/main" id="{1A46B05E-AC01-4D0F-9B9B-D8090C835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87" y="503972"/>
            <a:ext cx="2767111" cy="501187"/>
          </a:xfrm>
          <a:prstGeom prst="rect">
            <a:avLst/>
          </a:prstGeom>
        </p:spPr>
      </p:pic>
    </p:spTree>
    <p:extLst>
      <p:ext uri="{BB962C8B-B14F-4D97-AF65-F5344CB8AC3E}">
        <p14:creationId xmlns:p14="http://schemas.microsoft.com/office/powerpoint/2010/main" val="22761941"/>
      </p:ext>
    </p:extLst>
  </p:cSld>
  <p:clrMapOvr>
    <a:masterClrMapping/>
  </p:clrMapOvr>
  <p:extLst>
    <p:ext uri="{DCECCB84-F9BA-43D5-87BE-67443E8EF086}">
      <p15:sldGuideLst xmlns:p15="http://schemas.microsoft.com/office/powerpoint/2012/main">
        <p15:guide id="1" orient="horz" pos="2133">
          <p15:clr>
            <a:srgbClr val="FBAE40"/>
          </p15:clr>
        </p15:guide>
        <p15:guide id="2" orient="horz" pos="242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Option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4D7297EC-8AC2-4686-91DE-264B2A395DE1}" type="slidenum">
              <a:rPr lang="en-GB" smtClean="0"/>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dirty="0"/>
              <a:t>Click to add picture</a:t>
            </a:r>
          </a:p>
        </p:txBody>
      </p:sp>
      <p:pic>
        <p:nvPicPr>
          <p:cNvPr id="10" name="Picture 9">
            <a:extLst>
              <a:ext uri="{FF2B5EF4-FFF2-40B4-BE49-F238E27FC236}">
                <a16:creationId xmlns:a16="http://schemas.microsoft.com/office/drawing/2014/main" id="{E2C6B43C-8A23-490A-BD87-7A0E4DC6F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87" y="503898"/>
            <a:ext cx="2767111" cy="501336"/>
          </a:xfrm>
          <a:prstGeom prst="rect">
            <a:avLst/>
          </a:prstGeom>
        </p:spPr>
      </p:pic>
    </p:spTree>
    <p:extLst>
      <p:ext uri="{BB962C8B-B14F-4D97-AF65-F5344CB8AC3E}">
        <p14:creationId xmlns:p14="http://schemas.microsoft.com/office/powerpoint/2010/main" val="257581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Option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accent1"/>
                </a:solidFill>
              </a:defRPr>
            </a:lvl1p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accent1"/>
                </a:solidFill>
              </a:defRPr>
            </a:lvl1pPr>
          </a:lstStyle>
          <a:p>
            <a:fld id="{4D7297EC-8AC2-4686-91DE-264B2A395DE1}" type="slidenum">
              <a:rPr lang="en-GB" smtClean="0"/>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dirty="0"/>
              <a:t>Click to add picture</a:t>
            </a:r>
          </a:p>
        </p:txBody>
      </p:sp>
      <p:pic>
        <p:nvPicPr>
          <p:cNvPr id="9" name="Picture 8">
            <a:extLst>
              <a:ext uri="{FF2B5EF4-FFF2-40B4-BE49-F238E27FC236}">
                <a16:creationId xmlns:a16="http://schemas.microsoft.com/office/drawing/2014/main" id="{82D7E505-070C-4E10-A79E-B5CDD941C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87" y="503972"/>
            <a:ext cx="2767111" cy="501187"/>
          </a:xfrm>
          <a:prstGeom prst="rect">
            <a:avLst/>
          </a:prstGeom>
        </p:spPr>
      </p:pic>
    </p:spTree>
    <p:extLst>
      <p:ext uri="{BB962C8B-B14F-4D97-AF65-F5344CB8AC3E}">
        <p14:creationId xmlns:p14="http://schemas.microsoft.com/office/powerpoint/2010/main" val="29480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4D7297EC-8AC2-4686-91DE-264B2A395DE1}" type="slidenum">
              <a:rPr lang="en-GB" smtClean="0"/>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dirty="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dirty="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dirty="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4499"/>
            <a:ext cx="2370760"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dirty="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929"/>
            <a:ext cx="2698456"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52220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resenter Indigo">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fld id="{785E9545-6729-45F9-A04B-6E7FA91C7039}" type="datetimeFigureOut">
              <a:rPr lang="en-GB" smtClean="0"/>
              <a:t>11/05/2022</a:t>
            </a:fld>
            <a:endParaRPr lang="en-GB"/>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4D7297EC-8AC2-4686-91DE-264B2A395DE1}" type="slidenum">
              <a:rPr lang="en-GB" smtClean="0"/>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dirty="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dirty="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dirty="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4499"/>
            <a:ext cx="2370760"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dirty="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929"/>
            <a:ext cx="2698456"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340523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72000"/>
            <a:ext cx="10736263" cy="4286991"/>
          </a:xfrm>
        </p:spPr>
        <p:txBody>
          <a:bodyPr/>
          <a:lstStyle>
            <a:lvl2pPr marL="538163" indent="-271463">
              <a:defRPr/>
            </a:lvl2pPr>
            <a:lvl3pPr marL="804863" indent="-266700">
              <a:defRPr/>
            </a:lvl3pPr>
            <a:lvl4pPr marL="1076325" indent="-271463">
              <a:defRPr/>
            </a:lvl4pPr>
            <a:lvl5pPr marL="1343025"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4D7297EC-8AC2-4686-91DE-264B2A395DE1}" type="slidenum">
              <a:rPr lang="en-GB" smtClean="0"/>
              <a:t>‹#›</a:t>
            </a:fld>
            <a:endParaRPr lang="en-GB"/>
          </a:p>
        </p:txBody>
      </p:sp>
    </p:spTree>
    <p:extLst>
      <p:ext uri="{BB962C8B-B14F-4D97-AF65-F5344CB8AC3E}">
        <p14:creationId xmlns:p14="http://schemas.microsoft.com/office/powerpoint/2010/main" val="404317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fld id="{785E9545-6729-45F9-A04B-6E7FA91C7039}" type="datetimeFigureOut">
              <a:rPr lang="en-GB" smtClean="0"/>
              <a:t>11/05/2022</a:t>
            </a:fld>
            <a:endParaRPr lang="en-GB"/>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4D7297EC-8AC2-4686-91DE-264B2A395DE1}" type="slidenum">
              <a:rPr lang="en-GB" smtClean="0"/>
              <a:t>‹#›</a:t>
            </a:fld>
            <a:endParaRPr lang="en-GB"/>
          </a:p>
        </p:txBody>
      </p:sp>
      <p:pic>
        <p:nvPicPr>
          <p:cNvPr id="12" name="Picture 11">
            <a:extLst>
              <a:ext uri="{FF2B5EF4-FFF2-40B4-BE49-F238E27FC236}">
                <a16:creationId xmlns:a16="http://schemas.microsoft.com/office/drawing/2014/main" id="{FF850556-77DA-4012-A2C9-8ACE91242A48}"/>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052796" y="87754"/>
            <a:ext cx="1407367" cy="254982"/>
          </a:xfrm>
          <a:prstGeom prst="rect">
            <a:avLst/>
          </a:prstGeom>
        </p:spPr>
      </p:pic>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B38A699A-C6C6-4BA5-ABA7-6E7412E0D9CC}"/>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GB"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2323824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authorservices.taylorandfrancis.com/publishing-open-access/oa-agreements/consortium-of-swiss-academic-libraries" TargetMode="Externa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authorservices.taylorandfrancis.com/publishing-open-access/oa-agreements/" TargetMode="External"/><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authorservices.taylorandfrancis.com/publishing-open-access/oa-agreements/consortium-of-swiss-academic-libraries" TargetMode="Externa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DBA2C1-05CC-4EDF-8E7A-C7A0C8B88998}"/>
              </a:ext>
            </a:extLst>
          </p:cNvPr>
          <p:cNvSpPr txBox="1">
            <a:spLocks/>
          </p:cNvSpPr>
          <p:nvPr/>
        </p:nvSpPr>
        <p:spPr>
          <a:xfrm>
            <a:off x="653143" y="1674471"/>
            <a:ext cx="4724400" cy="3509058"/>
          </a:xfrm>
          <a:prstGeom prst="rect">
            <a:avLst/>
          </a:prstGeom>
        </p:spPr>
        <p:txBody>
          <a:bodyPr vert="horz" lIns="0" tIns="0" rIns="0" bIns="0" rtlCol="0" anchor="b" anchorCtr="0">
            <a:normAutofit fontScale="97500"/>
          </a:bodyPr>
          <a:lstStyle>
            <a:lvl1pPr algn="l" defTabSz="914400" rtl="0" eaLnBrk="1" latinLnBrk="0" hangingPunct="1">
              <a:lnSpc>
                <a:spcPct val="100000"/>
              </a:lnSpc>
              <a:spcBef>
                <a:spcPct val="0"/>
              </a:spcBef>
              <a:buNone/>
              <a:defRPr sz="3500" kern="1200">
                <a:solidFill>
                  <a:schemeClr val="bg1"/>
                </a:solidFill>
                <a:latin typeface="+mj-lt"/>
                <a:ea typeface="+mj-ea"/>
                <a:cs typeface="+mj-cs"/>
              </a:defRPr>
            </a:lvl1pPr>
          </a:lstStyle>
          <a:p>
            <a:pPr algn="ctr"/>
            <a:r>
              <a:rPr lang="en-GB" sz="3600" b="1" dirty="0">
                <a:latin typeface="+mn-lt"/>
              </a:rPr>
              <a:t>Taylor &amp; Francis Author Workflow &amp; Research Dashboard Demo</a:t>
            </a:r>
            <a:br>
              <a:rPr lang="en-GB" sz="3600" b="1" dirty="0">
                <a:latin typeface="+mn-lt"/>
              </a:rPr>
            </a:br>
            <a:endParaRPr lang="en-GB" sz="3600" b="1" dirty="0">
              <a:latin typeface="+mn-lt"/>
            </a:endParaRPr>
          </a:p>
          <a:p>
            <a:pPr algn="ctr"/>
            <a:r>
              <a:rPr lang="en-GB" sz="2900" dirty="0"/>
              <a:t>ICM Consortia</a:t>
            </a:r>
          </a:p>
          <a:p>
            <a:pPr algn="ctr"/>
            <a:endParaRPr lang="en-GB" sz="2900" dirty="0"/>
          </a:p>
          <a:p>
            <a:pPr algn="ctr"/>
            <a:r>
              <a:rPr lang="en-GB" sz="1800" dirty="0"/>
              <a:t>11/08/2021</a:t>
            </a:r>
            <a:endParaRPr lang="en-GB" sz="2900" dirty="0"/>
          </a:p>
        </p:txBody>
      </p:sp>
    </p:spTree>
    <p:extLst>
      <p:ext uri="{BB962C8B-B14F-4D97-AF65-F5344CB8AC3E}">
        <p14:creationId xmlns:p14="http://schemas.microsoft.com/office/powerpoint/2010/main" val="410624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E9BA51-5435-49D5-85D9-007FAA21752A}"/>
              </a:ext>
            </a:extLst>
          </p:cNvPr>
          <p:cNvPicPr>
            <a:picLocks noChangeAspect="1"/>
          </p:cNvPicPr>
          <p:nvPr/>
        </p:nvPicPr>
        <p:blipFill>
          <a:blip r:embed="rId2"/>
          <a:stretch>
            <a:fillRect/>
          </a:stretch>
        </p:blipFill>
        <p:spPr>
          <a:xfrm>
            <a:off x="643467" y="757258"/>
            <a:ext cx="10905066" cy="5343483"/>
          </a:xfrm>
          <a:prstGeom prst="rect">
            <a:avLst/>
          </a:prstGeom>
        </p:spPr>
      </p:pic>
      <p:sp>
        <p:nvSpPr>
          <p:cNvPr id="5" name="TextBox 4">
            <a:extLst>
              <a:ext uri="{FF2B5EF4-FFF2-40B4-BE49-F238E27FC236}">
                <a16:creationId xmlns:a16="http://schemas.microsoft.com/office/drawing/2014/main" id="{CBC50750-9EEA-490D-BA9C-8F35E1F0B7D4}"/>
              </a:ext>
            </a:extLst>
          </p:cNvPr>
          <p:cNvSpPr txBox="1"/>
          <p:nvPr/>
        </p:nvSpPr>
        <p:spPr>
          <a:xfrm>
            <a:off x="546197" y="434092"/>
            <a:ext cx="11002336" cy="369332"/>
          </a:xfrm>
          <a:prstGeom prst="rect">
            <a:avLst/>
          </a:prstGeom>
          <a:noFill/>
        </p:spPr>
        <p:txBody>
          <a:bodyPr wrap="square" rtlCol="0">
            <a:spAutoFit/>
          </a:bodyPr>
          <a:lstStyle/>
          <a:p>
            <a:r>
              <a:rPr lang="en-GB" dirty="0"/>
              <a:t>If the organizational user approves the article before the author gets to the licence email:</a:t>
            </a:r>
          </a:p>
        </p:txBody>
      </p:sp>
    </p:spTree>
    <p:extLst>
      <p:ext uri="{BB962C8B-B14F-4D97-AF65-F5344CB8AC3E}">
        <p14:creationId xmlns:p14="http://schemas.microsoft.com/office/powerpoint/2010/main" val="100350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8F669D-239D-4431-BC41-1C29F6378B70}"/>
              </a:ext>
            </a:extLst>
          </p:cNvPr>
          <p:cNvPicPr>
            <a:picLocks noChangeAspect="1"/>
          </p:cNvPicPr>
          <p:nvPr/>
        </p:nvPicPr>
        <p:blipFill>
          <a:blip r:embed="rId2"/>
          <a:stretch>
            <a:fillRect/>
          </a:stretch>
        </p:blipFill>
        <p:spPr>
          <a:xfrm>
            <a:off x="643467" y="893572"/>
            <a:ext cx="10905066" cy="5070854"/>
          </a:xfrm>
          <a:prstGeom prst="rect">
            <a:avLst/>
          </a:prstGeom>
        </p:spPr>
      </p:pic>
    </p:spTree>
    <p:extLst>
      <p:ext uri="{BB962C8B-B14F-4D97-AF65-F5344CB8AC3E}">
        <p14:creationId xmlns:p14="http://schemas.microsoft.com/office/powerpoint/2010/main" val="410240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378A66-FF78-4228-A89C-B2092F070DB8}"/>
              </a:ext>
            </a:extLst>
          </p:cNvPr>
          <p:cNvSpPr txBox="1"/>
          <p:nvPr/>
        </p:nvSpPr>
        <p:spPr>
          <a:xfrm>
            <a:off x="320843" y="612844"/>
            <a:ext cx="9905999" cy="5632311"/>
          </a:xfrm>
          <a:prstGeom prst="rect">
            <a:avLst/>
          </a:prstGeom>
          <a:noFill/>
        </p:spPr>
        <p:txBody>
          <a:bodyPr wrap="square" rtlCol="0">
            <a:spAutoFit/>
          </a:bodyPr>
          <a:lstStyle/>
          <a:p>
            <a:pPr lvl="0"/>
            <a:r>
              <a:rPr lang="en-US" sz="2400" b="1" dirty="0"/>
              <a:t>Approved Article Email to Author</a:t>
            </a:r>
            <a:endParaRPr lang="en-GB" sz="2400" dirty="0"/>
          </a:p>
          <a:p>
            <a:r>
              <a:rPr lang="en-US" sz="1200" b="1" dirty="0"/>
              <a:t> </a:t>
            </a:r>
            <a:endParaRPr lang="en-GB" sz="1200" dirty="0"/>
          </a:p>
          <a:p>
            <a:r>
              <a:rPr lang="en-US" sz="1200" b="1" dirty="0"/>
              <a:t>Send To: </a:t>
            </a:r>
            <a:r>
              <a:rPr lang="en-US" sz="1200" dirty="0"/>
              <a:t>Author Email</a:t>
            </a:r>
            <a:endParaRPr lang="en-GB" sz="1200" dirty="0"/>
          </a:p>
          <a:p>
            <a:r>
              <a:rPr lang="en-US" sz="1200" dirty="0"/>
              <a:t> </a:t>
            </a:r>
            <a:endParaRPr lang="en-GB" sz="1200" dirty="0"/>
          </a:p>
          <a:p>
            <a:r>
              <a:rPr lang="en-US" sz="1200" b="1" dirty="0"/>
              <a:t>Subject:</a:t>
            </a:r>
            <a:r>
              <a:rPr lang="en-US" sz="1200" dirty="0"/>
              <a:t> Gold Open Access funding approval for your article</a:t>
            </a:r>
            <a:endParaRPr lang="en-GB" sz="1200" dirty="0"/>
          </a:p>
          <a:p>
            <a:r>
              <a:rPr lang="en-US" sz="1200" dirty="0"/>
              <a:t> </a:t>
            </a:r>
            <a:endParaRPr lang="en-GB" sz="1200" dirty="0"/>
          </a:p>
          <a:p>
            <a:r>
              <a:rPr lang="en-US" sz="1200" b="1" dirty="0"/>
              <a:t>Body:</a:t>
            </a:r>
            <a:endParaRPr lang="en-GB" sz="1200" dirty="0"/>
          </a:p>
          <a:p>
            <a:r>
              <a:rPr lang="en-US" sz="1200" dirty="0"/>
              <a:t>Dear Author First Name Last Name,</a:t>
            </a:r>
            <a:endParaRPr lang="en-GB" sz="1200" dirty="0"/>
          </a:p>
          <a:p>
            <a:r>
              <a:rPr lang="en-US" sz="1200" dirty="0"/>
              <a:t>    </a:t>
            </a:r>
            <a:endParaRPr lang="en-GB" sz="1200" dirty="0"/>
          </a:p>
          <a:p>
            <a:r>
              <a:rPr lang="en-US" sz="1200" dirty="0"/>
              <a:t>Re:  Article Title; Journal Title</a:t>
            </a:r>
            <a:endParaRPr lang="en-GB" sz="1200" dirty="0"/>
          </a:p>
          <a:p>
            <a:r>
              <a:rPr lang="en-US" sz="1200" dirty="0"/>
              <a:t>    </a:t>
            </a:r>
            <a:endParaRPr lang="en-GB" sz="1200" dirty="0"/>
          </a:p>
          <a:p>
            <a:r>
              <a:rPr lang="en-US" sz="1200" dirty="0"/>
              <a:t>We recently emailed you to let you know that your institution has an open access agreement with Taylor &amp; Francis. We’re pleased to let you know that your library has approved Gold Open Access funding for your article through their Research Dashboard.</a:t>
            </a:r>
            <a:endParaRPr lang="en-GB" sz="1200" dirty="0"/>
          </a:p>
          <a:p>
            <a:r>
              <a:rPr lang="en-US" sz="1200" dirty="0"/>
              <a:t>    </a:t>
            </a:r>
            <a:endParaRPr lang="en-GB" sz="1200" dirty="0"/>
          </a:p>
          <a:p>
            <a:r>
              <a:rPr lang="en-US" sz="1200" dirty="0"/>
              <a:t>This means that your article will be published open access; it will be available online for anyone to read, anywhere.</a:t>
            </a:r>
            <a:endParaRPr lang="en-GB" sz="1200" dirty="0"/>
          </a:p>
          <a:p>
            <a:r>
              <a:rPr lang="en-US" sz="1200" dirty="0"/>
              <a:t>    </a:t>
            </a:r>
            <a:endParaRPr lang="en-GB" sz="1200" dirty="0"/>
          </a:p>
          <a:p>
            <a:r>
              <a:rPr lang="en-US" sz="1200" b="1" i="1" dirty="0"/>
              <a:t>What happens next? </a:t>
            </a:r>
            <a:endParaRPr lang="en-GB" sz="1200" dirty="0"/>
          </a:p>
          <a:p>
            <a:r>
              <a:rPr lang="en-US" sz="1200" dirty="0"/>
              <a:t>If you have already signed an open access publishing agreement, you don’t need to do anything.</a:t>
            </a:r>
            <a:endParaRPr lang="en-GB" sz="1200" dirty="0"/>
          </a:p>
          <a:p>
            <a:r>
              <a:rPr lang="en-US" sz="1200" dirty="0"/>
              <a:t>    </a:t>
            </a:r>
            <a:endParaRPr lang="en-GB" sz="1200" dirty="0"/>
          </a:p>
          <a:p>
            <a:r>
              <a:rPr lang="en-US" sz="1200" dirty="0"/>
              <a:t>If you have not yet signed a publishing agreement, or have already signed a non-open access publishing agreement, then you will receive an email asking you to sign a new publishing agreement. You will be asked to choose a Creative Commons </a:t>
            </a:r>
            <a:r>
              <a:rPr lang="en-US" sz="1200" dirty="0" err="1"/>
              <a:t>licence</a:t>
            </a:r>
            <a:r>
              <a:rPr lang="en-US" sz="1200" dirty="0"/>
              <a:t>, you can find more information about </a:t>
            </a:r>
            <a:r>
              <a:rPr lang="en-US" sz="1200" dirty="0" err="1"/>
              <a:t>licence</a:t>
            </a:r>
            <a:r>
              <a:rPr lang="en-US" sz="1200" dirty="0"/>
              <a:t> choice here. http://authorservices.taylorandfrancis.com/publishing-agreements-your-options. Please note that this can take 24 to 48 hours to reach you.</a:t>
            </a:r>
            <a:endParaRPr lang="en-GB" sz="1200" dirty="0"/>
          </a:p>
          <a:p>
            <a:r>
              <a:rPr lang="en-US" sz="1200" dirty="0"/>
              <a:t>    </a:t>
            </a:r>
            <a:endParaRPr lang="en-GB" sz="1200" dirty="0"/>
          </a:p>
          <a:p>
            <a:r>
              <a:rPr lang="en-US" sz="1200" dirty="0"/>
              <a:t>You will not be asked for any payment.</a:t>
            </a:r>
            <a:endParaRPr lang="en-GB" sz="1200" dirty="0"/>
          </a:p>
          <a:p>
            <a:r>
              <a:rPr lang="en-US" sz="1200" dirty="0"/>
              <a:t>If you have any queries, please contact apc@tandf.co.uk</a:t>
            </a:r>
            <a:endParaRPr lang="en-GB" sz="1200" dirty="0"/>
          </a:p>
          <a:p>
            <a:r>
              <a:rPr lang="en-US" sz="1200" dirty="0"/>
              <a:t>    </a:t>
            </a:r>
            <a:endParaRPr lang="en-GB" sz="1200" dirty="0"/>
          </a:p>
          <a:p>
            <a:r>
              <a:rPr lang="en-US" sz="1200" dirty="0"/>
              <a:t>Best wishes,</a:t>
            </a:r>
            <a:endParaRPr lang="en-GB" sz="1200" dirty="0"/>
          </a:p>
          <a:p>
            <a:r>
              <a:rPr lang="en-US" sz="1200" dirty="0"/>
              <a:t>Taylor &amp; Francis Group</a:t>
            </a:r>
            <a:endParaRPr lang="en-GB" sz="1200" dirty="0"/>
          </a:p>
        </p:txBody>
      </p:sp>
    </p:spTree>
    <p:extLst>
      <p:ext uri="{BB962C8B-B14F-4D97-AF65-F5344CB8AC3E}">
        <p14:creationId xmlns:p14="http://schemas.microsoft.com/office/powerpoint/2010/main" val="2187077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FBF6DE-3C9F-42DF-BE83-049D36478342}"/>
              </a:ext>
            </a:extLst>
          </p:cNvPr>
          <p:cNvPicPr>
            <a:picLocks noChangeAspect="1"/>
          </p:cNvPicPr>
          <p:nvPr/>
        </p:nvPicPr>
        <p:blipFill>
          <a:blip r:embed="rId2"/>
          <a:stretch>
            <a:fillRect/>
          </a:stretch>
        </p:blipFill>
        <p:spPr>
          <a:xfrm>
            <a:off x="1901740" y="860220"/>
            <a:ext cx="8388520" cy="538567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9703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4AC20D-FADF-48D6-9427-56510732005F}"/>
              </a:ext>
            </a:extLst>
          </p:cNvPr>
          <p:cNvPicPr>
            <a:picLocks noChangeAspect="1"/>
          </p:cNvPicPr>
          <p:nvPr/>
        </p:nvPicPr>
        <p:blipFill rotWithShape="1">
          <a:blip r:embed="rId2"/>
          <a:srcRect l="26389" t="21555" r="2083" b="7111"/>
          <a:stretch/>
        </p:blipFill>
        <p:spPr bwMode="auto">
          <a:xfrm>
            <a:off x="2362200" y="533400"/>
            <a:ext cx="7801056" cy="4876800"/>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D61B2331-1A44-42AB-9EC1-E80DD02070B4}"/>
              </a:ext>
            </a:extLst>
          </p:cNvPr>
          <p:cNvPicPr/>
          <p:nvPr/>
        </p:nvPicPr>
        <p:blipFill rotWithShape="1">
          <a:blip r:embed="rId3"/>
          <a:srcRect l="36250" t="22666" r="13611" b="35778"/>
          <a:stretch/>
        </p:blipFill>
        <p:spPr bwMode="auto">
          <a:xfrm>
            <a:off x="6989928" y="4876800"/>
            <a:ext cx="3657600" cy="1892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729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289B2-8B2B-407B-942C-0BC06D3A63F6}"/>
              </a:ext>
            </a:extLst>
          </p:cNvPr>
          <p:cNvPicPr>
            <a:picLocks noChangeAspect="1"/>
          </p:cNvPicPr>
          <p:nvPr/>
        </p:nvPicPr>
        <p:blipFill rotWithShape="1">
          <a:blip r:embed="rId2"/>
          <a:srcRect l="25417" t="20666" r="1667" b="6444"/>
          <a:stretch/>
        </p:blipFill>
        <p:spPr bwMode="auto">
          <a:xfrm>
            <a:off x="2309749" y="1066800"/>
            <a:ext cx="7938914"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464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260259-CA99-4BAA-8875-8095760F3E8D}"/>
              </a:ext>
            </a:extLst>
          </p:cNvPr>
          <p:cNvPicPr>
            <a:picLocks noChangeAspect="1"/>
          </p:cNvPicPr>
          <p:nvPr/>
        </p:nvPicPr>
        <p:blipFill rotWithShape="1">
          <a:blip r:embed="rId2"/>
          <a:srcRect l="27083" t="36106" r="1944" b="8780"/>
          <a:stretch/>
        </p:blipFill>
        <p:spPr bwMode="auto">
          <a:xfrm>
            <a:off x="2590800" y="1447800"/>
            <a:ext cx="7604954" cy="3691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932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A7D787-8AE1-40B2-BB86-66D6FE6786BD}"/>
              </a:ext>
            </a:extLst>
          </p:cNvPr>
          <p:cNvPicPr>
            <a:picLocks noChangeAspect="1"/>
          </p:cNvPicPr>
          <p:nvPr/>
        </p:nvPicPr>
        <p:blipFill rotWithShape="1">
          <a:blip r:embed="rId2"/>
          <a:srcRect l="25733" t="17220" r="2108" b="8086"/>
          <a:stretch/>
        </p:blipFill>
        <p:spPr bwMode="auto">
          <a:xfrm>
            <a:off x="2895600" y="1066801"/>
            <a:ext cx="7310386" cy="4724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267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2">
            <a:extLst>
              <a:ext uri="{FF2B5EF4-FFF2-40B4-BE49-F238E27FC236}">
                <a16:creationId xmlns:a16="http://schemas.microsoft.com/office/drawing/2014/main" id="{9C0E8205-3299-4361-9FA9-929A25E0ED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02" t="12919" r="23414" b="39108"/>
          <a:stretch/>
        </p:blipFill>
        <p:spPr bwMode="auto">
          <a:xfrm>
            <a:off x="1524000" y="1148510"/>
            <a:ext cx="9144000" cy="456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81DE6FA-FDC3-4FB5-AE82-CB6170C034C5}"/>
              </a:ext>
            </a:extLst>
          </p:cNvPr>
          <p:cNvSpPr txBox="1"/>
          <p:nvPr/>
        </p:nvSpPr>
        <p:spPr>
          <a:xfrm>
            <a:off x="6477001" y="581289"/>
            <a:ext cx="2819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a:t>Taken directly to OA licence options</a:t>
            </a:r>
          </a:p>
        </p:txBody>
      </p:sp>
    </p:spTree>
    <p:extLst>
      <p:ext uri="{BB962C8B-B14F-4D97-AF65-F5344CB8AC3E}">
        <p14:creationId xmlns:p14="http://schemas.microsoft.com/office/powerpoint/2010/main" val="602640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CB28D1-87E5-4933-872C-CA2605CF1EC0}"/>
              </a:ext>
            </a:extLst>
          </p:cNvPr>
          <p:cNvPicPr>
            <a:picLocks noChangeAspect="1"/>
          </p:cNvPicPr>
          <p:nvPr/>
        </p:nvPicPr>
        <p:blipFill rotWithShape="1">
          <a:blip r:embed="rId2"/>
          <a:srcRect l="25972" t="16444" r="1944" b="28222"/>
          <a:stretch/>
        </p:blipFill>
        <p:spPr bwMode="auto">
          <a:xfrm>
            <a:off x="2362201" y="1551812"/>
            <a:ext cx="8202993" cy="3937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539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9D897-10DF-4C66-9121-5214075C4CEF}"/>
              </a:ext>
            </a:extLst>
          </p:cNvPr>
          <p:cNvSpPr>
            <a:spLocks noGrp="1"/>
          </p:cNvSpPr>
          <p:nvPr>
            <p:ph type="title"/>
          </p:nvPr>
        </p:nvSpPr>
        <p:spPr>
          <a:xfrm>
            <a:off x="723900" y="627484"/>
            <a:ext cx="10736263" cy="792013"/>
          </a:xfrm>
        </p:spPr>
        <p:txBody>
          <a:bodyPr>
            <a:normAutofit/>
          </a:bodyPr>
          <a:lstStyle/>
          <a:p>
            <a:pPr algn="ctr"/>
            <a:r>
              <a:rPr lang="en-GB" sz="3200" dirty="0"/>
              <a:t>Visibility, Workflow and Communication</a:t>
            </a:r>
          </a:p>
        </p:txBody>
      </p:sp>
      <p:pic>
        <p:nvPicPr>
          <p:cNvPr id="4" name="Picture 3" descr="cid:C7BFB57C-6CFA-4324-9059-6B3C3A1DC2E0@gateway.2wire.net">
            <a:extLst>
              <a:ext uri="{FF2B5EF4-FFF2-40B4-BE49-F238E27FC236}">
                <a16:creationId xmlns:a16="http://schemas.microsoft.com/office/drawing/2014/main" id="{2DE1E2E5-0F6B-41F0-AFE8-56BF3BEB7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418" y="1294317"/>
            <a:ext cx="687334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609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106CD6-3558-4DCD-A1A2-3073B32A8843}"/>
              </a:ext>
            </a:extLst>
          </p:cNvPr>
          <p:cNvPicPr>
            <a:picLocks noChangeAspect="1"/>
          </p:cNvPicPr>
          <p:nvPr/>
        </p:nvPicPr>
        <p:blipFill rotWithShape="1">
          <a:blip r:embed="rId2"/>
          <a:srcRect l="25555" t="17111" r="2361" b="28889"/>
          <a:stretch/>
        </p:blipFill>
        <p:spPr bwMode="auto">
          <a:xfrm>
            <a:off x="2514601" y="1610430"/>
            <a:ext cx="7951469" cy="37235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7811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2">
            <a:extLst>
              <a:ext uri="{FF2B5EF4-FFF2-40B4-BE49-F238E27FC236}">
                <a16:creationId xmlns:a16="http://schemas.microsoft.com/office/drawing/2014/main" id="{7CAD2C38-A05B-4AC3-B50B-037A9B9C55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39" t="16666" r="2917" b="18128"/>
          <a:stretch/>
        </p:blipFill>
        <p:spPr bwMode="auto">
          <a:xfrm>
            <a:off x="2667000" y="944406"/>
            <a:ext cx="6609966" cy="345685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3">
            <a:extLst>
              <a:ext uri="{FF2B5EF4-FFF2-40B4-BE49-F238E27FC236}">
                <a16:creationId xmlns:a16="http://schemas.microsoft.com/office/drawing/2014/main" id="{CCB25224-7FB6-42FF-86B3-E4AB363B1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139" t="60667" r="3056" b="6223"/>
          <a:stretch>
            <a:fillRect/>
          </a:stretch>
        </p:blipFill>
        <p:spPr bwMode="auto">
          <a:xfrm>
            <a:off x="2667000" y="4401264"/>
            <a:ext cx="6609966"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FB7FEB0B-578B-42FF-8588-523EA79B66D5}"/>
              </a:ext>
            </a:extLst>
          </p:cNvPr>
          <p:cNvSpPr>
            <a:spLocks noChangeAspect="1" noChangeArrowheads="1"/>
          </p:cNvSpPr>
          <p:nvPr/>
        </p:nvSpPr>
        <p:spPr bwMode="auto">
          <a:xfrm>
            <a:off x="3633788" y="958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a:extLst>
              <a:ext uri="{FF2B5EF4-FFF2-40B4-BE49-F238E27FC236}">
                <a16:creationId xmlns:a16="http://schemas.microsoft.com/office/drawing/2014/main" id="{07832124-46C1-4DD6-BD36-2D411441F92A}"/>
              </a:ext>
            </a:extLst>
          </p:cNvPr>
          <p:cNvSpPr>
            <a:spLocks noChangeAspect="1" noChangeArrowheads="1"/>
          </p:cNvSpPr>
          <p:nvPr/>
        </p:nvSpPr>
        <p:spPr bwMode="auto">
          <a:xfrm>
            <a:off x="3633788" y="408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a:extLst>
              <a:ext uri="{FF2B5EF4-FFF2-40B4-BE49-F238E27FC236}">
                <a16:creationId xmlns:a16="http://schemas.microsoft.com/office/drawing/2014/main" id="{282A68D7-6A15-48AD-A20C-71951462D901}"/>
              </a:ext>
            </a:extLst>
          </p:cNvPr>
          <p:cNvSpPr>
            <a:spLocks noChangeAspect="1" noChangeArrowheads="1"/>
          </p:cNvSpPr>
          <p:nvPr/>
        </p:nvSpPr>
        <p:spPr bwMode="auto">
          <a:xfrm>
            <a:off x="3633788" y="5501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0145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E26E-A7CF-40DE-931A-8C9CBEF030A6}"/>
              </a:ext>
            </a:extLst>
          </p:cNvPr>
          <p:cNvSpPr>
            <a:spLocks noGrp="1"/>
          </p:cNvSpPr>
          <p:nvPr>
            <p:ph type="ctrTitle"/>
          </p:nvPr>
        </p:nvSpPr>
        <p:spPr>
          <a:xfrm>
            <a:off x="1064943" y="3429000"/>
            <a:ext cx="4450080" cy="1476811"/>
          </a:xfrm>
        </p:spPr>
        <p:txBody>
          <a:bodyPr>
            <a:normAutofit fontScale="90000"/>
          </a:bodyPr>
          <a:lstStyle/>
          <a:p>
            <a:r>
              <a:rPr lang="en-GB" b="1" dirty="0"/>
              <a:t>Workflow 2: </a:t>
            </a:r>
            <a:br>
              <a:rPr lang="en-GB" b="1" dirty="0"/>
            </a:br>
            <a:r>
              <a:rPr lang="en-GB" sz="2900" dirty="0"/>
              <a:t>Author signs publishing agreement and chooses OA before library approves for OA funding via Dashboard </a:t>
            </a:r>
          </a:p>
        </p:txBody>
      </p:sp>
    </p:spTree>
    <p:extLst>
      <p:ext uri="{BB962C8B-B14F-4D97-AF65-F5344CB8AC3E}">
        <p14:creationId xmlns:p14="http://schemas.microsoft.com/office/powerpoint/2010/main" val="1746292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B2B1E4-3971-4C62-9BC0-6AB4B49BC5EA}"/>
              </a:ext>
            </a:extLst>
          </p:cNvPr>
          <p:cNvSpPr/>
          <p:nvPr/>
        </p:nvSpPr>
        <p:spPr>
          <a:xfrm>
            <a:off x="9987776" y="602166"/>
            <a:ext cx="1935519" cy="135898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Email to author, alerting them to OA agreement</a:t>
            </a:r>
          </a:p>
        </p:txBody>
      </p:sp>
      <p:sp>
        <p:nvSpPr>
          <p:cNvPr id="4" name="TextBox 3">
            <a:extLst>
              <a:ext uri="{FF2B5EF4-FFF2-40B4-BE49-F238E27FC236}">
                <a16:creationId xmlns:a16="http://schemas.microsoft.com/office/drawing/2014/main" id="{19596A50-8B87-4FA3-A5FC-33741D514EC9}"/>
              </a:ext>
            </a:extLst>
          </p:cNvPr>
          <p:cNvSpPr txBox="1"/>
          <p:nvPr/>
        </p:nvSpPr>
        <p:spPr>
          <a:xfrm>
            <a:off x="355795" y="602166"/>
            <a:ext cx="10956644" cy="6032421"/>
          </a:xfrm>
          <a:prstGeom prst="rect">
            <a:avLst/>
          </a:prstGeom>
          <a:noFill/>
        </p:spPr>
        <p:txBody>
          <a:bodyPr wrap="square" rtlCol="0">
            <a:spAutoFit/>
          </a:bodyPr>
          <a:lstStyle/>
          <a:p>
            <a:pPr lvl="0"/>
            <a:r>
              <a:rPr lang="en-US" sz="2400" b="1" dirty="0"/>
              <a:t>New Article Email to Author</a:t>
            </a:r>
            <a:endParaRPr lang="en-GB" sz="2400" dirty="0"/>
          </a:p>
          <a:p>
            <a:r>
              <a:rPr lang="en-US" sz="1400" dirty="0"/>
              <a:t> </a:t>
            </a:r>
            <a:endParaRPr lang="en-GB" sz="1400" dirty="0"/>
          </a:p>
          <a:p>
            <a:r>
              <a:rPr lang="en-US" sz="1200" b="1" dirty="0"/>
              <a:t>Send To:  </a:t>
            </a:r>
            <a:r>
              <a:rPr lang="en-US" sz="1200" dirty="0"/>
              <a:t>Author Email</a:t>
            </a:r>
            <a:endParaRPr lang="en-GB" sz="1200" dirty="0"/>
          </a:p>
          <a:p>
            <a:r>
              <a:rPr lang="en-US" sz="1200" dirty="0"/>
              <a:t> </a:t>
            </a:r>
            <a:endParaRPr lang="en-GB" sz="1200" dirty="0"/>
          </a:p>
          <a:p>
            <a:r>
              <a:rPr lang="en-US" sz="1200" b="1" dirty="0"/>
              <a:t>Subject: </a:t>
            </a:r>
            <a:r>
              <a:rPr lang="en-GB" sz="1200" dirty="0"/>
              <a:t>Your article with Taylor &amp; Francis </a:t>
            </a:r>
          </a:p>
          <a:p>
            <a:r>
              <a:rPr lang="en-US" sz="1200" dirty="0"/>
              <a:t> </a:t>
            </a:r>
            <a:endParaRPr lang="en-GB" sz="1200" dirty="0"/>
          </a:p>
          <a:p>
            <a:r>
              <a:rPr lang="en-US" sz="1200" b="1" dirty="0"/>
              <a:t>Body:</a:t>
            </a:r>
            <a:endParaRPr lang="en-GB" sz="1200" dirty="0"/>
          </a:p>
          <a:p>
            <a:r>
              <a:rPr lang="en-US" sz="1200" dirty="0"/>
              <a:t>Dear Author First Name Last Name,</a:t>
            </a:r>
            <a:endParaRPr lang="en-GB" sz="1200" dirty="0"/>
          </a:p>
          <a:p>
            <a:r>
              <a:rPr lang="en-US" sz="1200" dirty="0"/>
              <a:t>    </a:t>
            </a:r>
            <a:endParaRPr lang="en-GB" sz="1200" dirty="0"/>
          </a:p>
          <a:p>
            <a:r>
              <a:rPr lang="en-US" sz="1200" dirty="0"/>
              <a:t>Re:  Article Title; Journal Title</a:t>
            </a:r>
            <a:endParaRPr lang="en-GB" sz="1200" dirty="0"/>
          </a:p>
          <a:p>
            <a:r>
              <a:rPr lang="en-US" sz="1200" dirty="0"/>
              <a:t> </a:t>
            </a:r>
            <a:endParaRPr lang="en-GB" sz="1200" dirty="0"/>
          </a:p>
          <a:p>
            <a:r>
              <a:rPr lang="en-US" sz="1200" dirty="0"/>
              <a:t>Congratulations on the recent acceptance of your manuscript submission to </a:t>
            </a:r>
            <a:r>
              <a:rPr lang="en-US" sz="1200" b="1" i="1" dirty="0"/>
              <a:t>Journal Title</a:t>
            </a:r>
            <a:r>
              <a:rPr lang="en-US" sz="1200" dirty="0"/>
              <a:t>. The Taylor &amp; Francis production team will work with you to publish your article online as quickly as possible.</a:t>
            </a:r>
            <a:endParaRPr lang="en-GB" sz="1200" dirty="0"/>
          </a:p>
          <a:p>
            <a:r>
              <a:rPr lang="en-US" sz="1200" dirty="0"/>
              <a:t>    </a:t>
            </a:r>
            <a:endParaRPr lang="en-GB" sz="1200" dirty="0"/>
          </a:p>
          <a:p>
            <a:r>
              <a:rPr lang="en-GB" sz="1200" dirty="0"/>
              <a:t>We would like to let you know that your institution has an open access agreement with Taylor &amp; Francis, which means you may be eligible for funding to publish your article </a:t>
            </a:r>
            <a:r>
              <a:rPr lang="en-GB" sz="1200" b="1" dirty="0">
                <a:solidFill>
                  <a:srgbClr val="0070C0"/>
                </a:solidFill>
                <a:hlinkClick r:id="rId2">
                  <a:extLst>
                    <a:ext uri="{A12FA001-AC4F-418D-AE19-62706E023703}">
                      <ahyp:hlinkClr xmlns:ahyp="http://schemas.microsoft.com/office/drawing/2018/hyperlinkcolor" val="tx"/>
                    </a:ext>
                  </a:extLst>
                </a:hlinkClick>
              </a:rPr>
              <a:t>open access</a:t>
            </a:r>
            <a:r>
              <a:rPr lang="en-GB" sz="1200" dirty="0"/>
              <a:t>. We have let them know that your paper has been accepted and shared your article information, including your email address. </a:t>
            </a:r>
            <a:r>
              <a:rPr lang="en-US" sz="1200" dirty="0"/>
              <a:t>  </a:t>
            </a:r>
            <a:endParaRPr lang="en-GB" sz="1200" dirty="0"/>
          </a:p>
          <a:p>
            <a:r>
              <a:rPr lang="en-US" sz="1200" dirty="0"/>
              <a:t>    </a:t>
            </a:r>
            <a:endParaRPr lang="en-GB" sz="1200" dirty="0"/>
          </a:p>
          <a:p>
            <a:r>
              <a:rPr lang="en-US" sz="1200" b="1" i="1" dirty="0"/>
              <a:t>What happens next? </a:t>
            </a:r>
            <a:endParaRPr lang="en-GB" sz="1200" dirty="0"/>
          </a:p>
          <a:p>
            <a:r>
              <a:rPr lang="en-GB" sz="1200" dirty="0"/>
              <a:t>It’s important to know that not all articles will be eligible for funding under this agreement, so please </a:t>
            </a:r>
            <a:r>
              <a:rPr lang="en-GB" sz="1200" b="1" dirty="0">
                <a:solidFill>
                  <a:srgbClr val="0070C0"/>
                </a:solidFill>
                <a:hlinkClick r:id="rId2">
                  <a:extLst>
                    <a:ext uri="{A12FA001-AC4F-418D-AE19-62706E023703}">
                      <ahyp:hlinkClr xmlns:ahyp="http://schemas.microsoft.com/office/drawing/2018/hyperlinkcolor" val="tx"/>
                    </a:ext>
                  </a:extLst>
                </a:hlinkClick>
              </a:rPr>
              <a:t>click here</a:t>
            </a:r>
            <a:r>
              <a:rPr lang="en-GB" sz="1200" dirty="0"/>
              <a:t> to view the latest information.  </a:t>
            </a:r>
          </a:p>
          <a:p>
            <a:endParaRPr lang="en-GB" sz="1200" dirty="0"/>
          </a:p>
          <a:p>
            <a:r>
              <a:rPr lang="en-GB" sz="1200" dirty="0"/>
              <a:t>If your institution approves open access funding for your article, we will let you know. You may also request approval by selecting the open access option. </a:t>
            </a:r>
          </a:p>
          <a:p>
            <a:endParaRPr lang="en-GB" sz="1200" dirty="0"/>
          </a:p>
          <a:p>
            <a:r>
              <a:rPr lang="en-GB" sz="1200" dirty="0"/>
              <a:t>Look out for an email inviting you to select and sign your article publishing agreement.</a:t>
            </a:r>
          </a:p>
          <a:p>
            <a:r>
              <a:rPr lang="en-GB" sz="1200" dirty="0"/>
              <a:t>    </a:t>
            </a:r>
          </a:p>
          <a:p>
            <a:r>
              <a:rPr lang="en-GB" sz="1200" dirty="0"/>
              <a:t>If you have any questions, please do not hesitate to contact apc@tandf.co.uk, or your librarian.</a:t>
            </a:r>
          </a:p>
          <a:p>
            <a:r>
              <a:rPr lang="en-GB" sz="1200" dirty="0"/>
              <a:t>    </a:t>
            </a:r>
          </a:p>
          <a:p>
            <a:r>
              <a:rPr lang="en-GB" sz="1200" dirty="0"/>
              <a:t>Kind regards,</a:t>
            </a:r>
          </a:p>
          <a:p>
            <a:endParaRPr lang="en-GB" sz="1200" dirty="0"/>
          </a:p>
          <a:p>
            <a:r>
              <a:rPr lang="en-GB" sz="1200" dirty="0"/>
              <a:t>Mark Robinson</a:t>
            </a:r>
          </a:p>
          <a:p>
            <a:r>
              <a:rPr lang="en-GB" sz="1200" dirty="0"/>
              <a:t>Taylor &amp; Francis open access team</a:t>
            </a:r>
            <a:endParaRPr lang="en-GB" sz="1400" dirty="0"/>
          </a:p>
        </p:txBody>
      </p:sp>
    </p:spTree>
    <p:extLst>
      <p:ext uri="{BB962C8B-B14F-4D97-AF65-F5344CB8AC3E}">
        <p14:creationId xmlns:p14="http://schemas.microsoft.com/office/powerpoint/2010/main" val="584212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4C45FA-E3A4-4AE3-94B9-A566973A10CC}"/>
              </a:ext>
            </a:extLst>
          </p:cNvPr>
          <p:cNvPicPr>
            <a:picLocks noChangeAspect="1"/>
          </p:cNvPicPr>
          <p:nvPr/>
        </p:nvPicPr>
        <p:blipFill>
          <a:blip r:embed="rId2"/>
          <a:stretch>
            <a:fillRect/>
          </a:stretch>
        </p:blipFill>
        <p:spPr>
          <a:xfrm>
            <a:off x="1901740" y="860220"/>
            <a:ext cx="8388520" cy="538567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64989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289B2-8B2B-407B-942C-0BC06D3A63F6}"/>
              </a:ext>
            </a:extLst>
          </p:cNvPr>
          <p:cNvPicPr>
            <a:picLocks noChangeAspect="1"/>
          </p:cNvPicPr>
          <p:nvPr/>
        </p:nvPicPr>
        <p:blipFill rotWithShape="1">
          <a:blip r:embed="rId2"/>
          <a:srcRect l="25417" t="20666" r="1667" b="6444"/>
          <a:stretch/>
        </p:blipFill>
        <p:spPr bwMode="auto">
          <a:xfrm>
            <a:off x="2309749" y="1066800"/>
            <a:ext cx="7938914"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0558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260259-CA99-4BAA-8875-8095760F3E8D}"/>
              </a:ext>
            </a:extLst>
          </p:cNvPr>
          <p:cNvPicPr>
            <a:picLocks noChangeAspect="1"/>
          </p:cNvPicPr>
          <p:nvPr/>
        </p:nvPicPr>
        <p:blipFill rotWithShape="1">
          <a:blip r:embed="rId2"/>
          <a:srcRect l="27083" t="36106" r="1944" b="8780"/>
          <a:stretch/>
        </p:blipFill>
        <p:spPr bwMode="auto">
          <a:xfrm>
            <a:off x="2590800" y="1447800"/>
            <a:ext cx="7604954" cy="3691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3983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A7D787-8AE1-40B2-BB86-66D6FE6786BD}"/>
              </a:ext>
            </a:extLst>
          </p:cNvPr>
          <p:cNvPicPr>
            <a:picLocks noChangeAspect="1"/>
          </p:cNvPicPr>
          <p:nvPr/>
        </p:nvPicPr>
        <p:blipFill rotWithShape="1">
          <a:blip r:embed="rId2"/>
          <a:srcRect l="25733" t="17220" r="2108" b="8086"/>
          <a:stretch/>
        </p:blipFill>
        <p:spPr bwMode="auto">
          <a:xfrm>
            <a:off x="2895600" y="1066801"/>
            <a:ext cx="7310386" cy="4724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3436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73BBC4-8C39-4D83-BD09-FEDF1302EA57}"/>
              </a:ext>
            </a:extLst>
          </p:cNvPr>
          <p:cNvSpPr/>
          <p:nvPr/>
        </p:nvSpPr>
        <p:spPr>
          <a:xfrm>
            <a:off x="9545443" y="1605775"/>
            <a:ext cx="2152186" cy="1293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Author given the option to publish Open Access</a:t>
            </a:r>
          </a:p>
        </p:txBody>
      </p:sp>
      <p:sp>
        <p:nvSpPr>
          <p:cNvPr id="7" name="TextBox 6">
            <a:extLst>
              <a:ext uri="{FF2B5EF4-FFF2-40B4-BE49-F238E27FC236}">
                <a16:creationId xmlns:a16="http://schemas.microsoft.com/office/drawing/2014/main" id="{880B16AE-E3DC-481B-B041-3B00BBB93753}"/>
              </a:ext>
            </a:extLst>
          </p:cNvPr>
          <p:cNvSpPr txBox="1"/>
          <p:nvPr/>
        </p:nvSpPr>
        <p:spPr>
          <a:xfrm>
            <a:off x="2128162" y="6105571"/>
            <a:ext cx="6942897" cy="523220"/>
          </a:xfrm>
          <a:prstGeom prst="rect">
            <a:avLst/>
          </a:prstGeom>
          <a:noFill/>
        </p:spPr>
        <p:txBody>
          <a:bodyPr wrap="square" rtlCol="0">
            <a:spAutoFit/>
          </a:bodyPr>
          <a:lstStyle/>
          <a:p>
            <a:r>
              <a:rPr lang="en-GB" sz="1400" i="1" dirty="0"/>
              <a:t>NB: if the author selects no to Open Access here, the library can still approve the article for OA funding via the Dashboard and the author will receive a new OA licence to sign</a:t>
            </a:r>
          </a:p>
        </p:txBody>
      </p:sp>
      <p:pic>
        <p:nvPicPr>
          <p:cNvPr id="8" name="Picture 7">
            <a:extLst>
              <a:ext uri="{FF2B5EF4-FFF2-40B4-BE49-F238E27FC236}">
                <a16:creationId xmlns:a16="http://schemas.microsoft.com/office/drawing/2014/main" id="{70FD3A55-2AF5-4126-92C5-5FE7FD4090BA}"/>
              </a:ext>
            </a:extLst>
          </p:cNvPr>
          <p:cNvPicPr>
            <a:picLocks noChangeAspect="1"/>
          </p:cNvPicPr>
          <p:nvPr/>
        </p:nvPicPr>
        <p:blipFill>
          <a:blip r:embed="rId2"/>
          <a:stretch>
            <a:fillRect/>
          </a:stretch>
        </p:blipFill>
        <p:spPr>
          <a:xfrm>
            <a:off x="2193085" y="490819"/>
            <a:ext cx="6579890" cy="5448427"/>
          </a:xfrm>
          <a:prstGeom prst="rect">
            <a:avLst/>
          </a:prstGeom>
        </p:spPr>
      </p:pic>
      <p:sp>
        <p:nvSpPr>
          <p:cNvPr id="5" name="Oval 4">
            <a:extLst>
              <a:ext uri="{FF2B5EF4-FFF2-40B4-BE49-F238E27FC236}">
                <a16:creationId xmlns:a16="http://schemas.microsoft.com/office/drawing/2014/main" id="{FF68E854-4CAF-48F7-BA3B-51AC8C8DFEA2}"/>
              </a:ext>
            </a:extLst>
          </p:cNvPr>
          <p:cNvSpPr/>
          <p:nvPr/>
        </p:nvSpPr>
        <p:spPr>
          <a:xfrm>
            <a:off x="1863634" y="4575867"/>
            <a:ext cx="4028009" cy="553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86155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031837-15BF-4DC8-BCDD-5274012565E1}"/>
              </a:ext>
            </a:extLst>
          </p:cNvPr>
          <p:cNvSpPr/>
          <p:nvPr/>
        </p:nvSpPr>
        <p:spPr>
          <a:xfrm>
            <a:off x="10225668" y="1271239"/>
            <a:ext cx="1784195" cy="1349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Author taken through to the Quotation Service</a:t>
            </a:r>
          </a:p>
        </p:txBody>
      </p:sp>
      <p:pic>
        <p:nvPicPr>
          <p:cNvPr id="4" name="Picture 3">
            <a:extLst>
              <a:ext uri="{FF2B5EF4-FFF2-40B4-BE49-F238E27FC236}">
                <a16:creationId xmlns:a16="http://schemas.microsoft.com/office/drawing/2014/main" id="{A5E6F676-DA69-4240-8C4F-7B194A4A36EF}"/>
              </a:ext>
            </a:extLst>
          </p:cNvPr>
          <p:cNvPicPr>
            <a:picLocks noChangeAspect="1"/>
          </p:cNvPicPr>
          <p:nvPr/>
        </p:nvPicPr>
        <p:blipFill>
          <a:blip r:embed="rId2"/>
          <a:stretch>
            <a:fillRect/>
          </a:stretch>
        </p:blipFill>
        <p:spPr>
          <a:xfrm>
            <a:off x="410328" y="756558"/>
            <a:ext cx="9256308" cy="4433751"/>
          </a:xfrm>
          <a:prstGeom prst="rect">
            <a:avLst/>
          </a:prstGeom>
          <a:ln>
            <a:solidFill>
              <a:schemeClr val="tx1"/>
            </a:solidFill>
          </a:ln>
        </p:spPr>
      </p:pic>
      <p:sp>
        <p:nvSpPr>
          <p:cNvPr id="5" name="Rectangle 4">
            <a:extLst>
              <a:ext uri="{FF2B5EF4-FFF2-40B4-BE49-F238E27FC236}">
                <a16:creationId xmlns:a16="http://schemas.microsoft.com/office/drawing/2014/main" id="{62EF4EF0-CDE9-415D-B308-DB1606A33262}"/>
              </a:ext>
            </a:extLst>
          </p:cNvPr>
          <p:cNvSpPr/>
          <p:nvPr/>
        </p:nvSpPr>
        <p:spPr>
          <a:xfrm>
            <a:off x="9121698" y="5399313"/>
            <a:ext cx="2888165" cy="1100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Link to </a:t>
            </a:r>
            <a:r>
              <a:rPr lang="en-GB" sz="1600" dirty="0">
                <a:solidFill>
                  <a:schemeClr val="bg1"/>
                </a:solidFill>
                <a:hlinkClick r:id="rId3">
                  <a:extLst>
                    <a:ext uri="{A12FA001-AC4F-418D-AE19-62706E023703}">
                      <ahyp:hlinkClr xmlns:ahyp="http://schemas.microsoft.com/office/drawing/2018/hyperlinkcolor" val="tx"/>
                    </a:ext>
                  </a:extLst>
                </a:hlinkClick>
              </a:rPr>
              <a:t>T&amp;F OA Agreements page</a:t>
            </a:r>
            <a:r>
              <a:rPr lang="en-GB" sz="1600" dirty="0"/>
              <a:t>, for more information on the agreement</a:t>
            </a:r>
          </a:p>
        </p:txBody>
      </p:sp>
      <p:sp>
        <p:nvSpPr>
          <p:cNvPr id="6" name="Oval 5">
            <a:extLst>
              <a:ext uri="{FF2B5EF4-FFF2-40B4-BE49-F238E27FC236}">
                <a16:creationId xmlns:a16="http://schemas.microsoft.com/office/drawing/2014/main" id="{641D5B8B-408B-4C5D-9B90-69435BBD1752}"/>
              </a:ext>
            </a:extLst>
          </p:cNvPr>
          <p:cNvSpPr/>
          <p:nvPr/>
        </p:nvSpPr>
        <p:spPr>
          <a:xfrm>
            <a:off x="3773374" y="4223146"/>
            <a:ext cx="2949644" cy="4446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08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F7D9-C262-4056-9174-3AE2AF831940}"/>
              </a:ext>
            </a:extLst>
          </p:cNvPr>
          <p:cNvSpPr>
            <a:spLocks noGrp="1"/>
          </p:cNvSpPr>
          <p:nvPr>
            <p:ph type="title"/>
          </p:nvPr>
        </p:nvSpPr>
        <p:spPr/>
        <p:txBody>
          <a:bodyPr/>
          <a:lstStyle/>
          <a:p>
            <a:r>
              <a:rPr lang="en-GB" dirty="0"/>
              <a:t>Key Features of the Workflow </a:t>
            </a:r>
          </a:p>
        </p:txBody>
      </p:sp>
      <p:sp>
        <p:nvSpPr>
          <p:cNvPr id="4" name="Rectangle 3">
            <a:extLst>
              <a:ext uri="{FF2B5EF4-FFF2-40B4-BE49-F238E27FC236}">
                <a16:creationId xmlns:a16="http://schemas.microsoft.com/office/drawing/2014/main" id="{FCD54552-AD8B-4BC7-9F1A-B80460FB70E7}"/>
              </a:ext>
            </a:extLst>
          </p:cNvPr>
          <p:cNvSpPr/>
          <p:nvPr/>
        </p:nvSpPr>
        <p:spPr>
          <a:xfrm>
            <a:off x="731837" y="1666786"/>
            <a:ext cx="4876800" cy="462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For the Library</a:t>
            </a:r>
          </a:p>
        </p:txBody>
      </p:sp>
      <p:sp>
        <p:nvSpPr>
          <p:cNvPr id="5" name="Rectangle 4">
            <a:extLst>
              <a:ext uri="{FF2B5EF4-FFF2-40B4-BE49-F238E27FC236}">
                <a16:creationId xmlns:a16="http://schemas.microsoft.com/office/drawing/2014/main" id="{85123D55-7B5D-4B72-8C5C-B5D08638E245}"/>
              </a:ext>
            </a:extLst>
          </p:cNvPr>
          <p:cNvSpPr/>
          <p:nvPr/>
        </p:nvSpPr>
        <p:spPr>
          <a:xfrm>
            <a:off x="6307575" y="1666786"/>
            <a:ext cx="4876800" cy="462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For the Researcher</a:t>
            </a:r>
          </a:p>
        </p:txBody>
      </p:sp>
      <p:sp>
        <p:nvSpPr>
          <p:cNvPr id="6" name="TextBox 5">
            <a:extLst>
              <a:ext uri="{FF2B5EF4-FFF2-40B4-BE49-F238E27FC236}">
                <a16:creationId xmlns:a16="http://schemas.microsoft.com/office/drawing/2014/main" id="{B3088DC2-923F-4739-88B1-4FAF6DD0E571}"/>
              </a:ext>
            </a:extLst>
          </p:cNvPr>
          <p:cNvSpPr txBox="1"/>
          <p:nvPr/>
        </p:nvSpPr>
        <p:spPr>
          <a:xfrm>
            <a:off x="723900" y="2325585"/>
            <a:ext cx="4792717" cy="33720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Individual Research Dashboard accounts to approve article eligibility under the agreement</a:t>
            </a:r>
          </a:p>
          <a:p>
            <a:pPr marL="285750" indent="-285750">
              <a:lnSpc>
                <a:spcPct val="150000"/>
              </a:lnSpc>
              <a:buFont typeface="Arial" panose="020B0604020202020204" pitchFamily="34" charset="0"/>
              <a:buChar char="•"/>
            </a:pPr>
            <a:r>
              <a:rPr lang="en-GB" dirty="0"/>
              <a:t>Libraries have full control over which articles to approve</a:t>
            </a:r>
          </a:p>
          <a:p>
            <a:pPr marL="285750" indent="-285750">
              <a:lnSpc>
                <a:spcPct val="150000"/>
              </a:lnSpc>
              <a:buFont typeface="Arial" panose="020B0604020202020204" pitchFamily="34" charset="0"/>
              <a:buChar char="•"/>
            </a:pPr>
            <a:r>
              <a:rPr lang="en-GB" dirty="0"/>
              <a:t>Real time self service reporting</a:t>
            </a:r>
          </a:p>
          <a:p>
            <a:pPr marL="285750" indent="-285750">
              <a:lnSpc>
                <a:spcPct val="150000"/>
              </a:lnSpc>
              <a:buFont typeface="Arial" panose="020B0604020202020204" pitchFamily="34" charset="0"/>
              <a:buChar char="•"/>
            </a:pPr>
            <a:r>
              <a:rPr lang="en-GB" dirty="0"/>
              <a:t>Reduces administration around OA</a:t>
            </a:r>
          </a:p>
          <a:p>
            <a:pPr marL="285750" indent="-285750">
              <a:lnSpc>
                <a:spcPct val="150000"/>
              </a:lnSpc>
              <a:buFont typeface="Arial" panose="020B0604020202020204" pitchFamily="34" charset="0"/>
              <a:buChar char="•"/>
            </a:pPr>
            <a:r>
              <a:rPr lang="en-GB" dirty="0"/>
              <a:t>Dedicated workflow contacts at T&amp;F</a:t>
            </a:r>
            <a:endParaRPr lang="en-GB" sz="1600" dirty="0"/>
          </a:p>
        </p:txBody>
      </p:sp>
      <p:sp>
        <p:nvSpPr>
          <p:cNvPr id="7" name="TextBox 6">
            <a:extLst>
              <a:ext uri="{FF2B5EF4-FFF2-40B4-BE49-F238E27FC236}">
                <a16:creationId xmlns:a16="http://schemas.microsoft.com/office/drawing/2014/main" id="{B517DA05-CFDC-49C1-8959-F58CA5D00976}"/>
              </a:ext>
            </a:extLst>
          </p:cNvPr>
          <p:cNvSpPr txBox="1"/>
          <p:nvPr/>
        </p:nvSpPr>
        <p:spPr>
          <a:xfrm>
            <a:off x="6307575" y="2325585"/>
            <a:ext cx="4876800" cy="33720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Affiliation based workflow: matching engine identifies eligibility</a:t>
            </a:r>
          </a:p>
          <a:p>
            <a:pPr marL="285750" indent="-285750">
              <a:lnSpc>
                <a:spcPct val="150000"/>
              </a:lnSpc>
              <a:buFont typeface="Arial" panose="020B0604020202020204" pitchFamily="34" charset="0"/>
              <a:buChar char="•"/>
            </a:pPr>
            <a:r>
              <a:rPr lang="en-GB" dirty="0"/>
              <a:t>Clear messaging at each stage of the process to alert them to the agreement in place</a:t>
            </a:r>
          </a:p>
          <a:p>
            <a:pPr marL="285750" indent="-285750">
              <a:lnSpc>
                <a:spcPct val="150000"/>
              </a:lnSpc>
              <a:buFont typeface="Arial" panose="020B0604020202020204" pitchFamily="34" charset="0"/>
              <a:buChar char="•"/>
            </a:pPr>
            <a:r>
              <a:rPr lang="en-GB" dirty="0"/>
              <a:t>Communication to confirm funding approval</a:t>
            </a:r>
          </a:p>
          <a:p>
            <a:pPr marL="285750" indent="-285750">
              <a:lnSpc>
                <a:spcPct val="150000"/>
              </a:lnSpc>
              <a:buFont typeface="Arial" panose="020B0604020202020204" pitchFamily="34" charset="0"/>
              <a:buChar char="•"/>
            </a:pPr>
            <a:r>
              <a:rPr lang="en-GB" dirty="0"/>
              <a:t>Choice of Creative Commons licence</a:t>
            </a:r>
            <a:endParaRPr lang="en-GB" sz="1400" dirty="0"/>
          </a:p>
        </p:txBody>
      </p:sp>
    </p:spTree>
    <p:extLst>
      <p:ext uri="{BB962C8B-B14F-4D97-AF65-F5344CB8AC3E}">
        <p14:creationId xmlns:p14="http://schemas.microsoft.com/office/powerpoint/2010/main" val="3270513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23DCB7-F2D0-4299-AEEA-F78E8DB841C6}"/>
              </a:ext>
            </a:extLst>
          </p:cNvPr>
          <p:cNvPicPr>
            <a:picLocks noChangeAspect="1"/>
          </p:cNvPicPr>
          <p:nvPr/>
        </p:nvPicPr>
        <p:blipFill>
          <a:blip r:embed="rId2"/>
          <a:stretch>
            <a:fillRect/>
          </a:stretch>
        </p:blipFill>
        <p:spPr>
          <a:xfrm>
            <a:off x="1862163" y="731264"/>
            <a:ext cx="8467673" cy="5534809"/>
          </a:xfrm>
          <a:prstGeom prst="rect">
            <a:avLst/>
          </a:prstGeom>
          <a:ln>
            <a:solidFill>
              <a:schemeClr val="accent1"/>
            </a:solidFill>
          </a:ln>
        </p:spPr>
      </p:pic>
      <p:sp>
        <p:nvSpPr>
          <p:cNvPr id="4" name="TextBox 3">
            <a:extLst>
              <a:ext uri="{FF2B5EF4-FFF2-40B4-BE49-F238E27FC236}">
                <a16:creationId xmlns:a16="http://schemas.microsoft.com/office/drawing/2014/main" id="{7F3562B5-2D3D-4BC2-B3F5-FBF571680CD1}"/>
              </a:ext>
            </a:extLst>
          </p:cNvPr>
          <p:cNvSpPr txBox="1"/>
          <p:nvPr/>
        </p:nvSpPr>
        <p:spPr>
          <a:xfrm>
            <a:off x="6455229" y="5360258"/>
            <a:ext cx="28194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600" dirty="0"/>
              <a:t>Author completes details and selects institution from the drop down menu</a:t>
            </a:r>
          </a:p>
        </p:txBody>
      </p:sp>
      <p:sp>
        <p:nvSpPr>
          <p:cNvPr id="2" name="Arrow: Right 1">
            <a:extLst>
              <a:ext uri="{FF2B5EF4-FFF2-40B4-BE49-F238E27FC236}">
                <a16:creationId xmlns:a16="http://schemas.microsoft.com/office/drawing/2014/main" id="{AC955F5A-10DC-418A-9D9F-15DE54645ABD}"/>
              </a:ext>
            </a:extLst>
          </p:cNvPr>
          <p:cNvSpPr/>
          <p:nvPr/>
        </p:nvSpPr>
        <p:spPr>
          <a:xfrm>
            <a:off x="1497874" y="5190309"/>
            <a:ext cx="539932" cy="169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83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9D0FA9-7762-4421-9DCA-25A8ECE66DD1}"/>
              </a:ext>
            </a:extLst>
          </p:cNvPr>
          <p:cNvSpPr txBox="1"/>
          <p:nvPr/>
        </p:nvSpPr>
        <p:spPr>
          <a:xfrm>
            <a:off x="795478" y="5411075"/>
            <a:ext cx="10039761" cy="584775"/>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600" dirty="0">
                <a:solidFill>
                  <a:schemeClr val="bg1"/>
                </a:solidFill>
              </a:rPr>
              <a:t>The system has recognised that the institution is part of the agreement and therefore directs the author to this page, letting them know that they may be eligible for APC funding</a:t>
            </a:r>
          </a:p>
        </p:txBody>
      </p:sp>
      <p:pic>
        <p:nvPicPr>
          <p:cNvPr id="5" name="Content Placeholder 3">
            <a:extLst>
              <a:ext uri="{FF2B5EF4-FFF2-40B4-BE49-F238E27FC236}">
                <a16:creationId xmlns:a16="http://schemas.microsoft.com/office/drawing/2014/main" id="{19560E6B-DA3A-4589-93F2-799E20CCC985}"/>
              </a:ext>
            </a:extLst>
          </p:cNvPr>
          <p:cNvPicPr>
            <a:picLocks noChangeAspect="1"/>
          </p:cNvPicPr>
          <p:nvPr/>
        </p:nvPicPr>
        <p:blipFill>
          <a:blip r:embed="rId2"/>
          <a:stretch>
            <a:fillRect/>
          </a:stretch>
        </p:blipFill>
        <p:spPr>
          <a:xfrm>
            <a:off x="462643" y="694591"/>
            <a:ext cx="10982664" cy="4234460"/>
          </a:xfrm>
          <a:prstGeom prst="rect">
            <a:avLst/>
          </a:prstGeom>
          <a:ln>
            <a:solidFill>
              <a:schemeClr val="accent1"/>
            </a:solidFill>
          </a:ln>
        </p:spPr>
      </p:pic>
      <p:sp>
        <p:nvSpPr>
          <p:cNvPr id="3" name="Rectangle 2">
            <a:extLst>
              <a:ext uri="{FF2B5EF4-FFF2-40B4-BE49-F238E27FC236}">
                <a16:creationId xmlns:a16="http://schemas.microsoft.com/office/drawing/2014/main" id="{19864105-AAAF-436C-81BC-60F28E571809}"/>
              </a:ext>
            </a:extLst>
          </p:cNvPr>
          <p:cNvSpPr/>
          <p:nvPr/>
        </p:nvSpPr>
        <p:spPr>
          <a:xfrm>
            <a:off x="1641989" y="2283639"/>
            <a:ext cx="8346741" cy="511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249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E914D8-665F-45E0-AE2D-66AF6940DEB4}"/>
              </a:ext>
            </a:extLst>
          </p:cNvPr>
          <p:cNvSpPr/>
          <p:nvPr/>
        </p:nvSpPr>
        <p:spPr>
          <a:xfrm>
            <a:off x="268172" y="1769749"/>
            <a:ext cx="1546647" cy="1887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This is for example purposes, the discount will be 100% for the author</a:t>
            </a:r>
          </a:p>
        </p:txBody>
      </p:sp>
      <p:pic>
        <p:nvPicPr>
          <p:cNvPr id="7" name="Picture 6">
            <a:extLst>
              <a:ext uri="{FF2B5EF4-FFF2-40B4-BE49-F238E27FC236}">
                <a16:creationId xmlns:a16="http://schemas.microsoft.com/office/drawing/2014/main" id="{DC4C3567-6747-4296-9AF0-73A781AA9AB4}"/>
              </a:ext>
            </a:extLst>
          </p:cNvPr>
          <p:cNvPicPr>
            <a:picLocks noChangeAspect="1"/>
          </p:cNvPicPr>
          <p:nvPr/>
        </p:nvPicPr>
        <p:blipFill>
          <a:blip r:embed="rId2"/>
          <a:stretch>
            <a:fillRect/>
          </a:stretch>
        </p:blipFill>
        <p:spPr>
          <a:xfrm>
            <a:off x="2030185" y="759174"/>
            <a:ext cx="8346996" cy="5373142"/>
          </a:xfrm>
          <a:prstGeom prst="rect">
            <a:avLst/>
          </a:prstGeom>
          <a:ln>
            <a:solidFill>
              <a:schemeClr val="accent1"/>
            </a:solidFill>
          </a:ln>
        </p:spPr>
      </p:pic>
      <p:sp>
        <p:nvSpPr>
          <p:cNvPr id="4" name="TextBox 3">
            <a:extLst>
              <a:ext uri="{FF2B5EF4-FFF2-40B4-BE49-F238E27FC236}">
                <a16:creationId xmlns:a16="http://schemas.microsoft.com/office/drawing/2014/main" id="{42BA1360-79B4-4B54-8941-8BC57390AA86}"/>
              </a:ext>
            </a:extLst>
          </p:cNvPr>
          <p:cNvSpPr txBox="1"/>
          <p:nvPr/>
        </p:nvSpPr>
        <p:spPr>
          <a:xfrm>
            <a:off x="9406509" y="4380031"/>
            <a:ext cx="237207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a:t>The author needs to accept the quote</a:t>
            </a:r>
          </a:p>
        </p:txBody>
      </p:sp>
    </p:spTree>
    <p:extLst>
      <p:ext uri="{BB962C8B-B14F-4D97-AF65-F5344CB8AC3E}">
        <p14:creationId xmlns:p14="http://schemas.microsoft.com/office/powerpoint/2010/main" val="3337521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2">
            <a:extLst>
              <a:ext uri="{FF2B5EF4-FFF2-40B4-BE49-F238E27FC236}">
                <a16:creationId xmlns:a16="http://schemas.microsoft.com/office/drawing/2014/main" id="{9C0E8205-3299-4361-9FA9-929A25E0ED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02" t="12919" r="23414" b="39108"/>
          <a:stretch/>
        </p:blipFill>
        <p:spPr bwMode="auto">
          <a:xfrm>
            <a:off x="537410" y="823658"/>
            <a:ext cx="10915894" cy="544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81DE6FA-FDC3-4FB5-AE82-CB6170C034C5}"/>
              </a:ext>
            </a:extLst>
          </p:cNvPr>
          <p:cNvSpPr txBox="1"/>
          <p:nvPr/>
        </p:nvSpPr>
        <p:spPr>
          <a:xfrm>
            <a:off x="8633904" y="823658"/>
            <a:ext cx="281940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a:t>Relevant OA licence options displayed</a:t>
            </a:r>
          </a:p>
        </p:txBody>
      </p:sp>
    </p:spTree>
    <p:extLst>
      <p:ext uri="{BB962C8B-B14F-4D97-AF65-F5344CB8AC3E}">
        <p14:creationId xmlns:p14="http://schemas.microsoft.com/office/powerpoint/2010/main" val="562760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2">
            <a:extLst>
              <a:ext uri="{FF2B5EF4-FFF2-40B4-BE49-F238E27FC236}">
                <a16:creationId xmlns:a16="http://schemas.microsoft.com/office/drawing/2014/main" id="{7CAD2C38-A05B-4AC3-B50B-037A9B9C55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39" t="16666" r="2917" b="18128"/>
          <a:stretch/>
        </p:blipFill>
        <p:spPr bwMode="auto">
          <a:xfrm>
            <a:off x="2666999" y="958334"/>
            <a:ext cx="6609965" cy="345685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3">
            <a:extLst>
              <a:ext uri="{FF2B5EF4-FFF2-40B4-BE49-F238E27FC236}">
                <a16:creationId xmlns:a16="http://schemas.microsoft.com/office/drawing/2014/main" id="{CCB25224-7FB6-42FF-86B3-E4AB363B1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139" t="60667" r="3056" b="6223"/>
          <a:stretch>
            <a:fillRect/>
          </a:stretch>
        </p:blipFill>
        <p:spPr bwMode="auto">
          <a:xfrm>
            <a:off x="2667000" y="4401264"/>
            <a:ext cx="6609966"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FB7FEB0B-578B-42FF-8588-523EA79B66D5}"/>
              </a:ext>
            </a:extLst>
          </p:cNvPr>
          <p:cNvSpPr>
            <a:spLocks noChangeAspect="1" noChangeArrowheads="1"/>
          </p:cNvSpPr>
          <p:nvPr/>
        </p:nvSpPr>
        <p:spPr bwMode="auto">
          <a:xfrm>
            <a:off x="3633788" y="958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a:extLst>
              <a:ext uri="{FF2B5EF4-FFF2-40B4-BE49-F238E27FC236}">
                <a16:creationId xmlns:a16="http://schemas.microsoft.com/office/drawing/2014/main" id="{07832124-46C1-4DD6-BD36-2D411441F92A}"/>
              </a:ext>
            </a:extLst>
          </p:cNvPr>
          <p:cNvSpPr>
            <a:spLocks noChangeAspect="1" noChangeArrowheads="1"/>
          </p:cNvSpPr>
          <p:nvPr/>
        </p:nvSpPr>
        <p:spPr bwMode="auto">
          <a:xfrm>
            <a:off x="3633788" y="408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a:extLst>
              <a:ext uri="{FF2B5EF4-FFF2-40B4-BE49-F238E27FC236}">
                <a16:creationId xmlns:a16="http://schemas.microsoft.com/office/drawing/2014/main" id="{282A68D7-6A15-48AD-A20C-71951462D901}"/>
              </a:ext>
            </a:extLst>
          </p:cNvPr>
          <p:cNvSpPr>
            <a:spLocks noChangeAspect="1" noChangeArrowheads="1"/>
          </p:cNvSpPr>
          <p:nvPr/>
        </p:nvSpPr>
        <p:spPr bwMode="auto">
          <a:xfrm>
            <a:off x="3633788" y="5501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421999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797F1-32EF-4F0B-B943-C3ED5D65DAFC}"/>
              </a:ext>
            </a:extLst>
          </p:cNvPr>
          <p:cNvPicPr>
            <a:picLocks noChangeAspect="1"/>
          </p:cNvPicPr>
          <p:nvPr/>
        </p:nvPicPr>
        <p:blipFill rotWithShape="1">
          <a:blip r:embed="rId2"/>
          <a:srcRect l="1" t="16027" r="21737" b="32097"/>
          <a:stretch/>
        </p:blipFill>
        <p:spPr>
          <a:xfrm>
            <a:off x="169163" y="590216"/>
            <a:ext cx="11829867" cy="5979026"/>
          </a:xfrm>
          <a:prstGeom prst="rect">
            <a:avLst/>
          </a:prstGeom>
        </p:spPr>
      </p:pic>
      <p:sp>
        <p:nvSpPr>
          <p:cNvPr id="5" name="TextBox 4">
            <a:extLst>
              <a:ext uri="{FF2B5EF4-FFF2-40B4-BE49-F238E27FC236}">
                <a16:creationId xmlns:a16="http://schemas.microsoft.com/office/drawing/2014/main" id="{64E36B92-D72B-4D99-9D8D-B41AEF9D9801}"/>
              </a:ext>
            </a:extLst>
          </p:cNvPr>
          <p:cNvSpPr txBox="1"/>
          <p:nvPr/>
        </p:nvSpPr>
        <p:spPr>
          <a:xfrm>
            <a:off x="8309581" y="2195592"/>
            <a:ext cx="3492137" cy="923330"/>
          </a:xfrm>
          <a:prstGeom prst="rect">
            <a:avLst/>
          </a:prstGeom>
          <a:solidFill>
            <a:srgbClr val="FFFF00"/>
          </a:solidFill>
        </p:spPr>
        <p:txBody>
          <a:bodyPr wrap="square" rtlCol="0">
            <a:spAutoFit/>
          </a:bodyPr>
          <a:lstStyle/>
          <a:p>
            <a:r>
              <a:rPr lang="en-GB" dirty="0"/>
              <a:t>Once they confirm that they wish to ask the institution for funding, they receive this email.</a:t>
            </a:r>
          </a:p>
        </p:txBody>
      </p:sp>
    </p:spTree>
    <p:extLst>
      <p:ext uri="{BB962C8B-B14F-4D97-AF65-F5344CB8AC3E}">
        <p14:creationId xmlns:p14="http://schemas.microsoft.com/office/powerpoint/2010/main" val="817158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73F96C-310B-4754-8632-884242D67FEB}"/>
              </a:ext>
            </a:extLst>
          </p:cNvPr>
          <p:cNvPicPr>
            <a:picLocks noChangeAspect="1"/>
          </p:cNvPicPr>
          <p:nvPr/>
        </p:nvPicPr>
        <p:blipFill>
          <a:blip r:embed="rId2"/>
          <a:stretch>
            <a:fillRect/>
          </a:stretch>
        </p:blipFill>
        <p:spPr>
          <a:xfrm>
            <a:off x="2209801" y="952500"/>
            <a:ext cx="9424736" cy="5875452"/>
          </a:xfrm>
          <a:prstGeom prst="rect">
            <a:avLst/>
          </a:prstGeom>
        </p:spPr>
      </p:pic>
      <p:sp>
        <p:nvSpPr>
          <p:cNvPr id="4" name="Title 3">
            <a:extLst>
              <a:ext uri="{FF2B5EF4-FFF2-40B4-BE49-F238E27FC236}">
                <a16:creationId xmlns:a16="http://schemas.microsoft.com/office/drawing/2014/main" id="{04E1A08D-03E4-4BBA-90CC-3B5533FFE10F}"/>
              </a:ext>
            </a:extLst>
          </p:cNvPr>
          <p:cNvSpPr>
            <a:spLocks noGrp="1"/>
          </p:cNvSpPr>
          <p:nvPr>
            <p:ph type="title"/>
          </p:nvPr>
        </p:nvSpPr>
        <p:spPr>
          <a:xfrm>
            <a:off x="2209801" y="457201"/>
            <a:ext cx="7045325" cy="720725"/>
          </a:xfrm>
        </p:spPr>
        <p:txBody>
          <a:bodyPr/>
          <a:lstStyle/>
          <a:p>
            <a:r>
              <a:rPr lang="en-GB" dirty="0"/>
              <a:t>Notification to library</a:t>
            </a:r>
          </a:p>
        </p:txBody>
      </p:sp>
      <p:sp>
        <p:nvSpPr>
          <p:cNvPr id="6" name="Rectangle 5">
            <a:extLst>
              <a:ext uri="{FF2B5EF4-FFF2-40B4-BE49-F238E27FC236}">
                <a16:creationId xmlns:a16="http://schemas.microsoft.com/office/drawing/2014/main" id="{AA2EB5F0-81FE-4A99-AF3F-8DBDAC4838E6}"/>
              </a:ext>
            </a:extLst>
          </p:cNvPr>
          <p:cNvSpPr/>
          <p:nvPr/>
        </p:nvSpPr>
        <p:spPr>
          <a:xfrm>
            <a:off x="449765" y="665163"/>
            <a:ext cx="1395412" cy="10255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Library</a:t>
            </a:r>
          </a:p>
        </p:txBody>
      </p:sp>
    </p:spTree>
    <p:extLst>
      <p:ext uri="{BB962C8B-B14F-4D97-AF65-F5344CB8AC3E}">
        <p14:creationId xmlns:p14="http://schemas.microsoft.com/office/powerpoint/2010/main" val="1647545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9F86B031-9BAF-4136-B8A9-2076D02FFF45}"/>
              </a:ext>
            </a:extLst>
          </p:cNvPr>
          <p:cNvPicPr>
            <a:picLocks noChangeAspect="1"/>
          </p:cNvPicPr>
          <p:nvPr/>
        </p:nvPicPr>
        <p:blipFill rotWithShape="1">
          <a:blip r:embed="rId2"/>
          <a:srcRect l="2379" r="5171" b="1"/>
          <a:stretch/>
        </p:blipFill>
        <p:spPr>
          <a:xfrm>
            <a:off x="201417" y="405954"/>
            <a:ext cx="11548534" cy="6214534"/>
          </a:xfrm>
          <a:prstGeom prst="rect">
            <a:avLst/>
          </a:prstGeom>
        </p:spPr>
      </p:pic>
      <p:sp>
        <p:nvSpPr>
          <p:cNvPr id="7" name="TextBox 6">
            <a:extLst>
              <a:ext uri="{FF2B5EF4-FFF2-40B4-BE49-F238E27FC236}">
                <a16:creationId xmlns:a16="http://schemas.microsoft.com/office/drawing/2014/main" id="{754CC12E-388E-4E33-8B83-B50B4490F05A}"/>
              </a:ext>
            </a:extLst>
          </p:cNvPr>
          <p:cNvSpPr txBox="1"/>
          <p:nvPr/>
        </p:nvSpPr>
        <p:spPr>
          <a:xfrm>
            <a:off x="3770220" y="514238"/>
            <a:ext cx="8220363" cy="646331"/>
          </a:xfrm>
          <a:prstGeom prst="rect">
            <a:avLst/>
          </a:prstGeom>
          <a:solidFill>
            <a:srgbClr val="FFFF00"/>
          </a:solidFill>
        </p:spPr>
        <p:txBody>
          <a:bodyPr wrap="square" rtlCol="0">
            <a:spAutoFit/>
          </a:bodyPr>
          <a:lstStyle/>
          <a:p>
            <a:r>
              <a:rPr lang="en-GB" dirty="0"/>
              <a:t>This article will then appear on your action required tab as the author has requested this funding. You then have the ability to approve or decline.</a:t>
            </a:r>
          </a:p>
        </p:txBody>
      </p:sp>
    </p:spTree>
    <p:extLst>
      <p:ext uri="{BB962C8B-B14F-4D97-AF65-F5344CB8AC3E}">
        <p14:creationId xmlns:p14="http://schemas.microsoft.com/office/powerpoint/2010/main" val="119863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378A66-FF78-4228-A89C-B2092F070DB8}"/>
              </a:ext>
            </a:extLst>
          </p:cNvPr>
          <p:cNvSpPr txBox="1"/>
          <p:nvPr/>
        </p:nvSpPr>
        <p:spPr>
          <a:xfrm>
            <a:off x="260683" y="528350"/>
            <a:ext cx="9424737" cy="5632311"/>
          </a:xfrm>
          <a:prstGeom prst="rect">
            <a:avLst/>
          </a:prstGeom>
          <a:noFill/>
        </p:spPr>
        <p:txBody>
          <a:bodyPr wrap="square" rtlCol="0">
            <a:spAutoFit/>
          </a:bodyPr>
          <a:lstStyle/>
          <a:p>
            <a:pPr lvl="0"/>
            <a:r>
              <a:rPr lang="en-US" sz="2400" b="1" dirty="0"/>
              <a:t>Approved Article Email to Author</a:t>
            </a:r>
            <a:endParaRPr lang="en-GB" sz="2400" dirty="0"/>
          </a:p>
          <a:p>
            <a:r>
              <a:rPr lang="en-US" sz="1200" b="1" dirty="0"/>
              <a:t> </a:t>
            </a:r>
            <a:endParaRPr lang="en-GB" sz="1200" dirty="0"/>
          </a:p>
          <a:p>
            <a:r>
              <a:rPr lang="en-US" sz="1200" b="1" dirty="0"/>
              <a:t>Send To: </a:t>
            </a:r>
            <a:r>
              <a:rPr lang="en-US" sz="1200" dirty="0"/>
              <a:t>Author Email</a:t>
            </a:r>
            <a:endParaRPr lang="en-GB" sz="1200" dirty="0"/>
          </a:p>
          <a:p>
            <a:r>
              <a:rPr lang="en-US" sz="1200" dirty="0"/>
              <a:t> </a:t>
            </a:r>
            <a:endParaRPr lang="en-GB" sz="1200" dirty="0"/>
          </a:p>
          <a:p>
            <a:r>
              <a:rPr lang="en-US" sz="1200" b="1" dirty="0"/>
              <a:t>Subject:</a:t>
            </a:r>
            <a:r>
              <a:rPr lang="en-US" sz="1200" dirty="0"/>
              <a:t> Gold Open Access funding approval for your article</a:t>
            </a:r>
            <a:endParaRPr lang="en-GB" sz="1200" dirty="0"/>
          </a:p>
          <a:p>
            <a:r>
              <a:rPr lang="en-US" sz="1200" dirty="0"/>
              <a:t> </a:t>
            </a:r>
            <a:endParaRPr lang="en-GB" sz="1200" dirty="0"/>
          </a:p>
          <a:p>
            <a:r>
              <a:rPr lang="en-US" sz="1200" b="1" dirty="0"/>
              <a:t>Body:</a:t>
            </a:r>
            <a:endParaRPr lang="en-GB" sz="1200" dirty="0"/>
          </a:p>
          <a:p>
            <a:r>
              <a:rPr lang="en-US" sz="1200" dirty="0"/>
              <a:t>Dear Author First Name Last Name,</a:t>
            </a:r>
            <a:endParaRPr lang="en-GB" sz="1200" dirty="0"/>
          </a:p>
          <a:p>
            <a:r>
              <a:rPr lang="en-US" sz="1200" dirty="0"/>
              <a:t>    </a:t>
            </a:r>
            <a:endParaRPr lang="en-GB" sz="1200" dirty="0"/>
          </a:p>
          <a:p>
            <a:r>
              <a:rPr lang="en-US" sz="1200" dirty="0"/>
              <a:t>Re:  Article Title; Journal Title</a:t>
            </a:r>
            <a:endParaRPr lang="en-GB" sz="1200" dirty="0"/>
          </a:p>
          <a:p>
            <a:r>
              <a:rPr lang="en-US" sz="1200" dirty="0"/>
              <a:t>    </a:t>
            </a:r>
            <a:endParaRPr lang="en-GB" sz="1200" dirty="0"/>
          </a:p>
          <a:p>
            <a:r>
              <a:rPr lang="en-US" sz="1200" dirty="0"/>
              <a:t>We recently emailed you to let you know that your institution has an open access agreement with Taylor &amp; Francis. We’re pleased to let you know that your library has approved Gold Open Access funding for your article through their Research Dashboard.</a:t>
            </a:r>
            <a:endParaRPr lang="en-GB" sz="1200" dirty="0"/>
          </a:p>
          <a:p>
            <a:r>
              <a:rPr lang="en-US" sz="1200" dirty="0"/>
              <a:t>    </a:t>
            </a:r>
            <a:endParaRPr lang="en-GB" sz="1200" dirty="0"/>
          </a:p>
          <a:p>
            <a:r>
              <a:rPr lang="en-US" sz="1200" dirty="0"/>
              <a:t>This means that your article will be published open access; it will be available online for anyone to read, anywhere.</a:t>
            </a:r>
            <a:endParaRPr lang="en-GB" sz="1200" dirty="0"/>
          </a:p>
          <a:p>
            <a:r>
              <a:rPr lang="en-US" sz="1200" dirty="0"/>
              <a:t>    </a:t>
            </a:r>
            <a:endParaRPr lang="en-GB" sz="1200" dirty="0"/>
          </a:p>
          <a:p>
            <a:r>
              <a:rPr lang="en-US" sz="1200" b="1" i="1" dirty="0"/>
              <a:t>What happens next? </a:t>
            </a:r>
            <a:endParaRPr lang="en-GB" sz="1200" dirty="0"/>
          </a:p>
          <a:p>
            <a:r>
              <a:rPr lang="en-US" sz="1200" dirty="0"/>
              <a:t>If you have already signed an open access publishing agreement, you don’t need to do anything.</a:t>
            </a:r>
            <a:endParaRPr lang="en-GB" sz="1200" dirty="0"/>
          </a:p>
          <a:p>
            <a:r>
              <a:rPr lang="en-US" sz="1200" dirty="0"/>
              <a:t>    </a:t>
            </a:r>
            <a:endParaRPr lang="en-GB" sz="1200" dirty="0"/>
          </a:p>
          <a:p>
            <a:r>
              <a:rPr lang="en-US" sz="1200" dirty="0"/>
              <a:t>If you have not yet signed a publishing agreement, or have already signed a non-open access publishing agreement, then you will receive an email asking you to sign a new publishing agreement. You will be asked to choose a Creative Commons </a:t>
            </a:r>
            <a:r>
              <a:rPr lang="en-US" sz="1200" dirty="0" err="1"/>
              <a:t>licence</a:t>
            </a:r>
            <a:r>
              <a:rPr lang="en-US" sz="1200" dirty="0"/>
              <a:t>, you can find more information about </a:t>
            </a:r>
            <a:r>
              <a:rPr lang="en-US" sz="1200" dirty="0" err="1"/>
              <a:t>licence</a:t>
            </a:r>
            <a:r>
              <a:rPr lang="en-US" sz="1200" dirty="0"/>
              <a:t> choice here. http://authorservices.taylorandfrancis.com/publishing-agreements-your-options. Please note that this can take 24 to 48 hours to reach you.</a:t>
            </a:r>
            <a:endParaRPr lang="en-GB" sz="1200" dirty="0"/>
          </a:p>
          <a:p>
            <a:r>
              <a:rPr lang="en-US" sz="1200" dirty="0"/>
              <a:t>    </a:t>
            </a:r>
            <a:endParaRPr lang="en-GB" sz="1200" dirty="0"/>
          </a:p>
          <a:p>
            <a:r>
              <a:rPr lang="en-US" sz="1200" dirty="0"/>
              <a:t>You will not be asked for any payment.</a:t>
            </a:r>
            <a:endParaRPr lang="en-GB" sz="1200" dirty="0"/>
          </a:p>
          <a:p>
            <a:r>
              <a:rPr lang="en-US" sz="1200" dirty="0"/>
              <a:t>If you have any queries, please contact apc@tandf.co.uk</a:t>
            </a:r>
            <a:endParaRPr lang="en-GB" sz="1200" dirty="0"/>
          </a:p>
          <a:p>
            <a:r>
              <a:rPr lang="en-US" sz="1200" dirty="0"/>
              <a:t>    </a:t>
            </a:r>
            <a:endParaRPr lang="en-GB" sz="1200" dirty="0"/>
          </a:p>
          <a:p>
            <a:r>
              <a:rPr lang="en-US" sz="1200" dirty="0"/>
              <a:t>Best wishes,</a:t>
            </a:r>
            <a:endParaRPr lang="en-GB" sz="1200" dirty="0"/>
          </a:p>
          <a:p>
            <a:r>
              <a:rPr lang="en-US" sz="1200" dirty="0"/>
              <a:t>Taylor &amp; Francis Group</a:t>
            </a:r>
            <a:endParaRPr lang="en-GB" sz="1200" dirty="0"/>
          </a:p>
        </p:txBody>
      </p:sp>
      <p:sp>
        <p:nvSpPr>
          <p:cNvPr id="2" name="Rectangle 1">
            <a:extLst>
              <a:ext uri="{FF2B5EF4-FFF2-40B4-BE49-F238E27FC236}">
                <a16:creationId xmlns:a16="http://schemas.microsoft.com/office/drawing/2014/main" id="{B26B144F-3F8D-4001-BED8-74552BA8BE2D}"/>
              </a:ext>
            </a:extLst>
          </p:cNvPr>
          <p:cNvSpPr/>
          <p:nvPr/>
        </p:nvSpPr>
        <p:spPr>
          <a:xfrm>
            <a:off x="9868829" y="747132"/>
            <a:ext cx="1817649" cy="1706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Author receives  confirmation of OA funding </a:t>
            </a:r>
          </a:p>
        </p:txBody>
      </p:sp>
    </p:spTree>
    <p:extLst>
      <p:ext uri="{BB962C8B-B14F-4D97-AF65-F5344CB8AC3E}">
        <p14:creationId xmlns:p14="http://schemas.microsoft.com/office/powerpoint/2010/main" val="2136417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2FFFFFC8-7DC9-4A4F-87D3-DB560E809607}"/>
              </a:ext>
            </a:extLst>
          </p:cNvPr>
          <p:cNvPicPr>
            <a:picLocks noChangeAspect="1"/>
          </p:cNvPicPr>
          <p:nvPr/>
        </p:nvPicPr>
        <p:blipFill rotWithShape="1">
          <a:blip r:embed="rId2"/>
          <a:srcRect t="15456" r="2041" b="11040"/>
          <a:stretch/>
        </p:blipFill>
        <p:spPr>
          <a:xfrm>
            <a:off x="92964" y="494636"/>
            <a:ext cx="11962907" cy="6026480"/>
          </a:xfrm>
          <a:prstGeom prst="rect">
            <a:avLst/>
          </a:prstGeom>
        </p:spPr>
      </p:pic>
      <p:sp>
        <p:nvSpPr>
          <p:cNvPr id="5" name="TextBox 4">
            <a:extLst>
              <a:ext uri="{FF2B5EF4-FFF2-40B4-BE49-F238E27FC236}">
                <a16:creationId xmlns:a16="http://schemas.microsoft.com/office/drawing/2014/main" id="{16306AE2-8B4A-4087-8CF1-CDF80F5D6088}"/>
              </a:ext>
            </a:extLst>
          </p:cNvPr>
          <p:cNvSpPr txBox="1"/>
          <p:nvPr/>
        </p:nvSpPr>
        <p:spPr>
          <a:xfrm>
            <a:off x="6901980" y="1721730"/>
            <a:ext cx="5153891" cy="1477328"/>
          </a:xfrm>
          <a:prstGeom prst="rect">
            <a:avLst/>
          </a:prstGeom>
          <a:solidFill>
            <a:srgbClr val="FFFF00"/>
          </a:solidFill>
        </p:spPr>
        <p:txBody>
          <a:bodyPr wrap="square" rtlCol="0">
            <a:spAutoFit/>
          </a:bodyPr>
          <a:lstStyle/>
          <a:p>
            <a:r>
              <a:rPr lang="en-GB" dirty="0"/>
              <a:t>If the funding is declined by the institution the author will receive this email. They can still choose OA if they wish (they will need to create a new quote with a new payer) or go down the green OA route. </a:t>
            </a:r>
          </a:p>
        </p:txBody>
      </p:sp>
    </p:spTree>
    <p:extLst>
      <p:ext uri="{BB962C8B-B14F-4D97-AF65-F5344CB8AC3E}">
        <p14:creationId xmlns:p14="http://schemas.microsoft.com/office/powerpoint/2010/main" val="201167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E70E-12B1-438E-8038-4277628CB1E8}"/>
              </a:ext>
            </a:extLst>
          </p:cNvPr>
          <p:cNvSpPr>
            <a:spLocks noGrp="1"/>
          </p:cNvSpPr>
          <p:nvPr>
            <p:ph type="title"/>
          </p:nvPr>
        </p:nvSpPr>
        <p:spPr>
          <a:xfrm>
            <a:off x="549720" y="627484"/>
            <a:ext cx="10736263" cy="687510"/>
          </a:xfrm>
        </p:spPr>
        <p:txBody>
          <a:bodyPr>
            <a:normAutofit/>
          </a:bodyPr>
          <a:lstStyle/>
          <a:p>
            <a:r>
              <a:rPr lang="en-GB" sz="3200" dirty="0"/>
              <a:t>Workflow for an Open Select Article at Taylor &amp; Francis</a:t>
            </a:r>
          </a:p>
        </p:txBody>
      </p:sp>
      <p:cxnSp>
        <p:nvCxnSpPr>
          <p:cNvPr id="4" name="Straight Connector 3">
            <a:extLst>
              <a:ext uri="{FF2B5EF4-FFF2-40B4-BE49-F238E27FC236}">
                <a16:creationId xmlns:a16="http://schemas.microsoft.com/office/drawing/2014/main" id="{F6508B09-199E-4B3F-ADAE-9A4ED9AA8D48}"/>
              </a:ext>
            </a:extLst>
          </p:cNvPr>
          <p:cNvCxnSpPr>
            <a:cxnSpLocks/>
            <a:endCxn id="21" idx="3"/>
          </p:cNvCxnSpPr>
          <p:nvPr/>
        </p:nvCxnSpPr>
        <p:spPr>
          <a:xfrm flipH="1" flipV="1">
            <a:off x="10635748" y="3338842"/>
            <a:ext cx="1297202" cy="527006"/>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63EFBBF-049C-4CC1-BCF1-FDC320DBFB37}"/>
              </a:ext>
            </a:extLst>
          </p:cNvPr>
          <p:cNvCxnSpPr>
            <a:cxnSpLocks/>
          </p:cNvCxnSpPr>
          <p:nvPr/>
        </p:nvCxnSpPr>
        <p:spPr>
          <a:xfrm flipV="1">
            <a:off x="5121107" y="3640603"/>
            <a:ext cx="1577206" cy="1136471"/>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964CAC1-0966-447D-8626-E6C1E5956EAD}"/>
              </a:ext>
            </a:extLst>
          </p:cNvPr>
          <p:cNvCxnSpPr>
            <a:cxnSpLocks/>
          </p:cNvCxnSpPr>
          <p:nvPr/>
        </p:nvCxnSpPr>
        <p:spPr>
          <a:xfrm flipH="1" flipV="1">
            <a:off x="6734179" y="3571607"/>
            <a:ext cx="1801641" cy="99137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27EFE6-C646-4CB1-8330-09D3554E5F41}"/>
              </a:ext>
            </a:extLst>
          </p:cNvPr>
          <p:cNvCxnSpPr>
            <a:cxnSpLocks/>
          </p:cNvCxnSpPr>
          <p:nvPr/>
        </p:nvCxnSpPr>
        <p:spPr>
          <a:xfrm flipV="1">
            <a:off x="8692788" y="3368789"/>
            <a:ext cx="1680503" cy="1101747"/>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71FFD58-5F50-48D5-A7B4-6A44AE124443}"/>
              </a:ext>
            </a:extLst>
          </p:cNvPr>
          <p:cNvCxnSpPr>
            <a:cxnSpLocks/>
          </p:cNvCxnSpPr>
          <p:nvPr/>
        </p:nvCxnSpPr>
        <p:spPr>
          <a:xfrm flipH="1" flipV="1">
            <a:off x="3308693" y="3894773"/>
            <a:ext cx="1709825" cy="88230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5540A2E-6B84-48E2-B206-695E2D27ED70}"/>
              </a:ext>
            </a:extLst>
          </p:cNvPr>
          <p:cNvCxnSpPr>
            <a:cxnSpLocks/>
          </p:cNvCxnSpPr>
          <p:nvPr/>
        </p:nvCxnSpPr>
        <p:spPr>
          <a:xfrm flipV="1">
            <a:off x="1241616" y="3815046"/>
            <a:ext cx="1778890" cy="962027"/>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5AA977-096C-4B0A-A227-05A1631CF2D6}"/>
              </a:ext>
            </a:extLst>
          </p:cNvPr>
          <p:cNvSpPr/>
          <p:nvPr/>
        </p:nvSpPr>
        <p:spPr>
          <a:xfrm>
            <a:off x="875629" y="4509145"/>
            <a:ext cx="588480" cy="588480"/>
          </a:xfrm>
          <a:prstGeom prst="ellipse">
            <a:avLst/>
          </a:prstGeom>
          <a:solidFill>
            <a:srgbClr val="EF3078"/>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9957456-ED5E-41F9-8B8E-9D4CFD0E949E}"/>
              </a:ext>
            </a:extLst>
          </p:cNvPr>
          <p:cNvSpPr txBox="1"/>
          <p:nvPr/>
        </p:nvSpPr>
        <p:spPr>
          <a:xfrm>
            <a:off x="978217" y="4480219"/>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1</a:t>
            </a:r>
          </a:p>
        </p:txBody>
      </p:sp>
      <p:sp>
        <p:nvSpPr>
          <p:cNvPr id="12" name="Oval 11">
            <a:extLst>
              <a:ext uri="{FF2B5EF4-FFF2-40B4-BE49-F238E27FC236}">
                <a16:creationId xmlns:a16="http://schemas.microsoft.com/office/drawing/2014/main" id="{7D6B9D5F-90A0-4022-9EC2-BD513FDF5DCE}"/>
              </a:ext>
            </a:extLst>
          </p:cNvPr>
          <p:cNvSpPr/>
          <p:nvPr/>
        </p:nvSpPr>
        <p:spPr>
          <a:xfrm>
            <a:off x="2802630" y="3520807"/>
            <a:ext cx="588480" cy="588480"/>
          </a:xfrm>
          <a:prstGeom prst="ellipse">
            <a:avLst/>
          </a:prstGeom>
          <a:solidFill>
            <a:srgbClr val="03A1A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07A4000-C1D0-4869-95EF-195EB9ABA7AB}"/>
              </a:ext>
            </a:extLst>
          </p:cNvPr>
          <p:cNvSpPr txBox="1"/>
          <p:nvPr/>
        </p:nvSpPr>
        <p:spPr>
          <a:xfrm>
            <a:off x="2905218" y="3491881"/>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2</a:t>
            </a:r>
          </a:p>
        </p:txBody>
      </p:sp>
      <p:sp>
        <p:nvSpPr>
          <p:cNvPr id="14" name="Oval 13">
            <a:extLst>
              <a:ext uri="{FF2B5EF4-FFF2-40B4-BE49-F238E27FC236}">
                <a16:creationId xmlns:a16="http://schemas.microsoft.com/office/drawing/2014/main" id="{5564B5F5-32B2-4CB9-86A3-22AFFD33235C}"/>
              </a:ext>
            </a:extLst>
          </p:cNvPr>
          <p:cNvSpPr/>
          <p:nvPr/>
        </p:nvSpPr>
        <p:spPr>
          <a:xfrm>
            <a:off x="4755389" y="4470535"/>
            <a:ext cx="588480" cy="588480"/>
          </a:xfrm>
          <a:prstGeom prst="ellipse">
            <a:avLst/>
          </a:prstGeom>
          <a:solidFill>
            <a:srgbClr val="EE952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3C2319C-0CFF-463D-98B6-BF3A442D5370}"/>
              </a:ext>
            </a:extLst>
          </p:cNvPr>
          <p:cNvSpPr txBox="1"/>
          <p:nvPr/>
        </p:nvSpPr>
        <p:spPr>
          <a:xfrm>
            <a:off x="4857977" y="4430723"/>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3</a:t>
            </a:r>
          </a:p>
        </p:txBody>
      </p:sp>
      <p:sp>
        <p:nvSpPr>
          <p:cNvPr id="16" name="Oval 15">
            <a:extLst>
              <a:ext uri="{FF2B5EF4-FFF2-40B4-BE49-F238E27FC236}">
                <a16:creationId xmlns:a16="http://schemas.microsoft.com/office/drawing/2014/main" id="{13612DF4-AC15-4D59-9FE8-57C3CA609F30}"/>
              </a:ext>
            </a:extLst>
          </p:cNvPr>
          <p:cNvSpPr/>
          <p:nvPr/>
        </p:nvSpPr>
        <p:spPr>
          <a:xfrm>
            <a:off x="6462190" y="3277367"/>
            <a:ext cx="588480" cy="588480"/>
          </a:xfrm>
          <a:prstGeom prst="ellipse">
            <a:avLst/>
          </a:prstGeom>
          <a:solidFill>
            <a:srgbClr val="385723"/>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8F65D39-7C51-47F3-A9C6-662CE560DBE1}"/>
              </a:ext>
            </a:extLst>
          </p:cNvPr>
          <p:cNvSpPr txBox="1"/>
          <p:nvPr/>
        </p:nvSpPr>
        <p:spPr>
          <a:xfrm>
            <a:off x="6564489" y="3248441"/>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4</a:t>
            </a:r>
          </a:p>
        </p:txBody>
      </p:sp>
      <p:sp>
        <p:nvSpPr>
          <p:cNvPr id="18" name="Oval 17">
            <a:extLst>
              <a:ext uri="{FF2B5EF4-FFF2-40B4-BE49-F238E27FC236}">
                <a16:creationId xmlns:a16="http://schemas.microsoft.com/office/drawing/2014/main" id="{3F0BED0D-734B-403D-AF3A-46AEC96E62F2}"/>
              </a:ext>
            </a:extLst>
          </p:cNvPr>
          <p:cNvSpPr/>
          <p:nvPr/>
        </p:nvSpPr>
        <p:spPr>
          <a:xfrm>
            <a:off x="8275518" y="4268738"/>
            <a:ext cx="588480" cy="588480"/>
          </a:xfrm>
          <a:prstGeom prst="ellipse">
            <a:avLst/>
          </a:prstGeom>
          <a:solidFill>
            <a:srgbClr val="00B0F0"/>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6A42D38-9A0D-4E6D-88DD-AFEEBCF4EF80}"/>
              </a:ext>
            </a:extLst>
          </p:cNvPr>
          <p:cNvSpPr txBox="1"/>
          <p:nvPr/>
        </p:nvSpPr>
        <p:spPr>
          <a:xfrm>
            <a:off x="8378106" y="4239812"/>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5</a:t>
            </a:r>
          </a:p>
        </p:txBody>
      </p:sp>
      <p:sp>
        <p:nvSpPr>
          <p:cNvPr id="20" name="Oval 19">
            <a:extLst>
              <a:ext uri="{FF2B5EF4-FFF2-40B4-BE49-F238E27FC236}">
                <a16:creationId xmlns:a16="http://schemas.microsoft.com/office/drawing/2014/main" id="{E1233F0E-4AB0-4F71-B1A2-E4757FF2B96B}"/>
              </a:ext>
            </a:extLst>
          </p:cNvPr>
          <p:cNvSpPr/>
          <p:nvPr/>
        </p:nvSpPr>
        <p:spPr>
          <a:xfrm>
            <a:off x="10149857" y="3044602"/>
            <a:ext cx="588480" cy="588480"/>
          </a:xfrm>
          <a:prstGeom prst="ellipse">
            <a:avLst/>
          </a:prstGeom>
          <a:solidFill>
            <a:srgbClr val="EF3078"/>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9404B9-FD9A-422E-8697-AACC87922ADB}"/>
              </a:ext>
            </a:extLst>
          </p:cNvPr>
          <p:cNvSpPr txBox="1"/>
          <p:nvPr/>
        </p:nvSpPr>
        <p:spPr>
          <a:xfrm>
            <a:off x="10252445" y="3015676"/>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6</a:t>
            </a:r>
          </a:p>
        </p:txBody>
      </p:sp>
      <p:grpSp>
        <p:nvGrpSpPr>
          <p:cNvPr id="22" name="Group 21">
            <a:extLst>
              <a:ext uri="{FF2B5EF4-FFF2-40B4-BE49-F238E27FC236}">
                <a16:creationId xmlns:a16="http://schemas.microsoft.com/office/drawing/2014/main" id="{11ED76C0-12EC-46A7-95D9-C8C09E8CE7E2}"/>
              </a:ext>
            </a:extLst>
          </p:cNvPr>
          <p:cNvGrpSpPr/>
          <p:nvPr/>
        </p:nvGrpSpPr>
        <p:grpSpPr>
          <a:xfrm>
            <a:off x="0" y="3764084"/>
            <a:ext cx="2126507" cy="657193"/>
            <a:chOff x="378640" y="3809602"/>
            <a:chExt cx="2126507" cy="657193"/>
          </a:xfrm>
        </p:grpSpPr>
        <p:sp>
          <p:nvSpPr>
            <p:cNvPr id="23" name="TextBox 22">
              <a:extLst>
                <a:ext uri="{FF2B5EF4-FFF2-40B4-BE49-F238E27FC236}">
                  <a16:creationId xmlns:a16="http://schemas.microsoft.com/office/drawing/2014/main" id="{9E3A4E71-315A-4297-B245-9E8ABDD678B6}"/>
                </a:ext>
              </a:extLst>
            </p:cNvPr>
            <p:cNvSpPr txBox="1"/>
            <p:nvPr/>
          </p:nvSpPr>
          <p:spPr>
            <a:xfrm>
              <a:off x="378640" y="3809602"/>
              <a:ext cx="2126507" cy="400110"/>
            </a:xfrm>
            <a:prstGeom prst="rect">
              <a:avLst/>
            </a:prstGeom>
            <a:noFill/>
          </p:spPr>
          <p:txBody>
            <a:bodyPr wrap="square" rtlCol="0">
              <a:spAutoFit/>
            </a:bodyPr>
            <a:lstStyle/>
            <a:p>
              <a:pPr algn="ctr"/>
              <a:r>
                <a:rPr lang="en-US" sz="2000" b="1" dirty="0">
                  <a:solidFill>
                    <a:srgbClr val="EF3078"/>
                  </a:solidFill>
                  <a:latin typeface="Tw Cen MT" panose="020B0602020104020603" pitchFamily="34" charset="0"/>
                </a:rPr>
                <a:t>Submission</a:t>
              </a:r>
            </a:p>
          </p:txBody>
        </p:sp>
        <p:sp>
          <p:nvSpPr>
            <p:cNvPr id="24" name="TextBox 23">
              <a:extLst>
                <a:ext uri="{FF2B5EF4-FFF2-40B4-BE49-F238E27FC236}">
                  <a16:creationId xmlns:a16="http://schemas.microsoft.com/office/drawing/2014/main" id="{557EE078-66E9-4D68-8E7F-C6334C8BEDD3}"/>
                </a:ext>
              </a:extLst>
            </p:cNvPr>
            <p:cNvSpPr txBox="1"/>
            <p:nvPr/>
          </p:nvSpPr>
          <p:spPr>
            <a:xfrm>
              <a:off x="378640" y="4128241"/>
              <a:ext cx="2126507" cy="338554"/>
            </a:xfrm>
            <a:prstGeom prst="rect">
              <a:avLst/>
            </a:prstGeom>
            <a:noFill/>
          </p:spPr>
          <p:txBody>
            <a:bodyPr wrap="square" rtlCol="0">
              <a:spAutoFit/>
            </a:bodyPr>
            <a:lstStyle/>
            <a:p>
              <a:pPr algn="ctr"/>
              <a:r>
                <a:rPr lang="en-US" sz="1600" b="1" dirty="0">
                  <a:solidFill>
                    <a:srgbClr val="A6A6A6"/>
                  </a:solidFill>
                  <a:latin typeface="Tw Cen MT" panose="020B0602020104020603" pitchFamily="34" charset="0"/>
                </a:rPr>
                <a:t>Author submits article</a:t>
              </a:r>
            </a:p>
          </p:txBody>
        </p:sp>
      </p:grpSp>
      <p:grpSp>
        <p:nvGrpSpPr>
          <p:cNvPr id="25" name="Group 24">
            <a:extLst>
              <a:ext uri="{FF2B5EF4-FFF2-40B4-BE49-F238E27FC236}">
                <a16:creationId xmlns:a16="http://schemas.microsoft.com/office/drawing/2014/main" id="{6292EE9A-BA1B-4F38-8AA2-CACFF8B32548}"/>
              </a:ext>
            </a:extLst>
          </p:cNvPr>
          <p:cNvGrpSpPr/>
          <p:nvPr/>
        </p:nvGrpSpPr>
        <p:grpSpPr>
          <a:xfrm>
            <a:off x="2020299" y="2629690"/>
            <a:ext cx="2126507" cy="903414"/>
            <a:chOff x="2281192" y="2835528"/>
            <a:chExt cx="2126507" cy="903414"/>
          </a:xfrm>
        </p:grpSpPr>
        <p:sp>
          <p:nvSpPr>
            <p:cNvPr id="26" name="TextBox 25">
              <a:extLst>
                <a:ext uri="{FF2B5EF4-FFF2-40B4-BE49-F238E27FC236}">
                  <a16:creationId xmlns:a16="http://schemas.microsoft.com/office/drawing/2014/main" id="{4EFCA02D-4804-426C-BCE6-C94EDB525645}"/>
                </a:ext>
              </a:extLst>
            </p:cNvPr>
            <p:cNvSpPr txBox="1"/>
            <p:nvPr/>
          </p:nvSpPr>
          <p:spPr>
            <a:xfrm>
              <a:off x="2281192" y="2835528"/>
              <a:ext cx="2126507" cy="400110"/>
            </a:xfrm>
            <a:prstGeom prst="rect">
              <a:avLst/>
            </a:prstGeom>
            <a:noFill/>
          </p:spPr>
          <p:txBody>
            <a:bodyPr wrap="square" rtlCol="0">
              <a:spAutoFit/>
            </a:bodyPr>
            <a:lstStyle/>
            <a:p>
              <a:pPr algn="ctr"/>
              <a:r>
                <a:rPr lang="en-US" sz="2000" b="1" dirty="0">
                  <a:solidFill>
                    <a:srgbClr val="03A1A4"/>
                  </a:solidFill>
                  <a:latin typeface="Tw Cen MT" panose="020B0602020104020603" pitchFamily="34" charset="0"/>
                </a:rPr>
                <a:t>Peer Review</a:t>
              </a:r>
            </a:p>
          </p:txBody>
        </p:sp>
        <p:sp>
          <p:nvSpPr>
            <p:cNvPr id="27" name="TextBox 26">
              <a:extLst>
                <a:ext uri="{FF2B5EF4-FFF2-40B4-BE49-F238E27FC236}">
                  <a16:creationId xmlns:a16="http://schemas.microsoft.com/office/drawing/2014/main" id="{CA66AFE8-7B59-41B6-A123-00B0BCF05171}"/>
                </a:ext>
              </a:extLst>
            </p:cNvPr>
            <p:cNvSpPr txBox="1"/>
            <p:nvPr/>
          </p:nvSpPr>
          <p:spPr>
            <a:xfrm>
              <a:off x="2281192" y="3154167"/>
              <a:ext cx="2126507" cy="584775"/>
            </a:xfrm>
            <a:prstGeom prst="rect">
              <a:avLst/>
            </a:prstGeom>
            <a:noFill/>
          </p:spPr>
          <p:txBody>
            <a:bodyPr wrap="square" rtlCol="0">
              <a:spAutoFit/>
            </a:bodyPr>
            <a:lstStyle/>
            <a:p>
              <a:pPr algn="ctr"/>
              <a:r>
                <a:rPr lang="en-US" sz="1600" b="1" dirty="0">
                  <a:solidFill>
                    <a:srgbClr val="A6A6A6"/>
                  </a:solidFill>
                  <a:latin typeface="Tw Cen MT" panose="020B0602020104020603" pitchFamily="34" charset="0"/>
                </a:rPr>
                <a:t>Article enters peer review</a:t>
              </a:r>
            </a:p>
          </p:txBody>
        </p:sp>
      </p:grpSp>
      <p:grpSp>
        <p:nvGrpSpPr>
          <p:cNvPr id="28" name="Group 27">
            <a:extLst>
              <a:ext uri="{FF2B5EF4-FFF2-40B4-BE49-F238E27FC236}">
                <a16:creationId xmlns:a16="http://schemas.microsoft.com/office/drawing/2014/main" id="{10C1AD8D-EB74-478C-814D-69DE86F63BBF}"/>
              </a:ext>
            </a:extLst>
          </p:cNvPr>
          <p:cNvGrpSpPr/>
          <p:nvPr/>
        </p:nvGrpSpPr>
        <p:grpSpPr>
          <a:xfrm>
            <a:off x="3997944" y="3527309"/>
            <a:ext cx="2126507" cy="903414"/>
            <a:chOff x="4246516" y="3872063"/>
            <a:chExt cx="2126507" cy="903414"/>
          </a:xfrm>
        </p:grpSpPr>
        <p:sp>
          <p:nvSpPr>
            <p:cNvPr id="29" name="TextBox 28">
              <a:extLst>
                <a:ext uri="{FF2B5EF4-FFF2-40B4-BE49-F238E27FC236}">
                  <a16:creationId xmlns:a16="http://schemas.microsoft.com/office/drawing/2014/main" id="{B5105483-40AC-411E-AE6B-DFCA86FED450}"/>
                </a:ext>
              </a:extLst>
            </p:cNvPr>
            <p:cNvSpPr txBox="1"/>
            <p:nvPr/>
          </p:nvSpPr>
          <p:spPr>
            <a:xfrm>
              <a:off x="4246516" y="3872063"/>
              <a:ext cx="2126507" cy="400110"/>
            </a:xfrm>
            <a:prstGeom prst="rect">
              <a:avLst/>
            </a:prstGeom>
            <a:noFill/>
          </p:spPr>
          <p:txBody>
            <a:bodyPr wrap="square" rtlCol="0">
              <a:spAutoFit/>
            </a:bodyPr>
            <a:lstStyle/>
            <a:p>
              <a:pPr algn="ctr"/>
              <a:r>
                <a:rPr lang="en-US" sz="2000" b="1" dirty="0">
                  <a:solidFill>
                    <a:srgbClr val="EE9524"/>
                  </a:solidFill>
                  <a:latin typeface="Tw Cen MT" panose="020B0602020104020603" pitchFamily="34" charset="0"/>
                </a:rPr>
                <a:t>Acceptance</a:t>
              </a:r>
            </a:p>
          </p:txBody>
        </p:sp>
        <p:sp>
          <p:nvSpPr>
            <p:cNvPr id="30" name="TextBox 29">
              <a:extLst>
                <a:ext uri="{FF2B5EF4-FFF2-40B4-BE49-F238E27FC236}">
                  <a16:creationId xmlns:a16="http://schemas.microsoft.com/office/drawing/2014/main" id="{BEC91DFA-7CF8-4F5A-A575-B6AD037A9872}"/>
                </a:ext>
              </a:extLst>
            </p:cNvPr>
            <p:cNvSpPr txBox="1"/>
            <p:nvPr/>
          </p:nvSpPr>
          <p:spPr>
            <a:xfrm>
              <a:off x="4246516" y="4190702"/>
              <a:ext cx="2126507" cy="584775"/>
            </a:xfrm>
            <a:prstGeom prst="rect">
              <a:avLst/>
            </a:prstGeom>
            <a:noFill/>
          </p:spPr>
          <p:txBody>
            <a:bodyPr wrap="square" rtlCol="0">
              <a:spAutoFit/>
            </a:bodyPr>
            <a:lstStyle/>
            <a:p>
              <a:pPr algn="ctr"/>
              <a:r>
                <a:rPr lang="en-US" sz="1600" b="1" dirty="0">
                  <a:solidFill>
                    <a:srgbClr val="A6A6A6"/>
                  </a:solidFill>
                  <a:latin typeface="Tw Cen MT" panose="020B0602020104020603" pitchFamily="34" charset="0"/>
                </a:rPr>
                <a:t>Article is accepted for publication</a:t>
              </a:r>
            </a:p>
          </p:txBody>
        </p:sp>
      </p:grpSp>
      <p:grpSp>
        <p:nvGrpSpPr>
          <p:cNvPr id="31" name="Group 30">
            <a:extLst>
              <a:ext uri="{FF2B5EF4-FFF2-40B4-BE49-F238E27FC236}">
                <a16:creationId xmlns:a16="http://schemas.microsoft.com/office/drawing/2014/main" id="{C3CDA751-A564-4947-8B1E-2F8D27327C9A}"/>
              </a:ext>
            </a:extLst>
          </p:cNvPr>
          <p:cNvGrpSpPr/>
          <p:nvPr/>
        </p:nvGrpSpPr>
        <p:grpSpPr>
          <a:xfrm>
            <a:off x="5692886" y="2473370"/>
            <a:ext cx="2126507" cy="657193"/>
            <a:chOff x="5943402" y="2692391"/>
            <a:chExt cx="2126507" cy="657193"/>
          </a:xfrm>
        </p:grpSpPr>
        <p:sp>
          <p:nvSpPr>
            <p:cNvPr id="32" name="TextBox 31">
              <a:extLst>
                <a:ext uri="{FF2B5EF4-FFF2-40B4-BE49-F238E27FC236}">
                  <a16:creationId xmlns:a16="http://schemas.microsoft.com/office/drawing/2014/main" id="{6D89F6E8-DC40-4F9A-A6F3-84B3E71B344F}"/>
                </a:ext>
              </a:extLst>
            </p:cNvPr>
            <p:cNvSpPr txBox="1"/>
            <p:nvPr/>
          </p:nvSpPr>
          <p:spPr>
            <a:xfrm>
              <a:off x="5943402" y="2692391"/>
              <a:ext cx="2126507" cy="400110"/>
            </a:xfrm>
            <a:prstGeom prst="rect">
              <a:avLst/>
            </a:prstGeom>
            <a:noFill/>
          </p:spPr>
          <p:txBody>
            <a:bodyPr wrap="square" rtlCol="0">
              <a:spAutoFit/>
            </a:bodyPr>
            <a:lstStyle/>
            <a:p>
              <a:pPr algn="ctr"/>
              <a:r>
                <a:rPr lang="en-US" sz="2000" b="1" dirty="0">
                  <a:solidFill>
                    <a:srgbClr val="385723"/>
                  </a:solidFill>
                  <a:latin typeface="Tw Cen MT" panose="020B0602020104020603" pitchFamily="34" charset="0"/>
                </a:rPr>
                <a:t>OA</a:t>
              </a:r>
            </a:p>
          </p:txBody>
        </p:sp>
        <p:sp>
          <p:nvSpPr>
            <p:cNvPr id="33" name="TextBox 32">
              <a:extLst>
                <a:ext uri="{FF2B5EF4-FFF2-40B4-BE49-F238E27FC236}">
                  <a16:creationId xmlns:a16="http://schemas.microsoft.com/office/drawing/2014/main" id="{06076A01-D732-48D0-BDAE-F8A06E54F92D}"/>
                </a:ext>
              </a:extLst>
            </p:cNvPr>
            <p:cNvSpPr txBox="1"/>
            <p:nvPr/>
          </p:nvSpPr>
          <p:spPr>
            <a:xfrm>
              <a:off x="5943402" y="3011030"/>
              <a:ext cx="2126507" cy="338554"/>
            </a:xfrm>
            <a:prstGeom prst="rect">
              <a:avLst/>
            </a:prstGeom>
            <a:noFill/>
          </p:spPr>
          <p:txBody>
            <a:bodyPr wrap="square" rtlCol="0">
              <a:spAutoFit/>
            </a:bodyPr>
            <a:lstStyle/>
            <a:p>
              <a:pPr algn="ctr"/>
              <a:r>
                <a:rPr lang="en-US" sz="1600" b="1" dirty="0">
                  <a:solidFill>
                    <a:srgbClr val="A6A6A6"/>
                  </a:solidFill>
                  <a:latin typeface="Tw Cen MT" panose="020B0602020104020603" pitchFamily="34" charset="0"/>
                </a:rPr>
                <a:t>Author chooses OA</a:t>
              </a:r>
            </a:p>
          </p:txBody>
        </p:sp>
      </p:grpSp>
      <p:grpSp>
        <p:nvGrpSpPr>
          <p:cNvPr id="34" name="Group 33">
            <a:extLst>
              <a:ext uri="{FF2B5EF4-FFF2-40B4-BE49-F238E27FC236}">
                <a16:creationId xmlns:a16="http://schemas.microsoft.com/office/drawing/2014/main" id="{B49D0F07-3EE0-40BB-8DFF-AE4C5C150C0A}"/>
              </a:ext>
            </a:extLst>
          </p:cNvPr>
          <p:cNvGrpSpPr/>
          <p:nvPr/>
        </p:nvGrpSpPr>
        <p:grpSpPr>
          <a:xfrm>
            <a:off x="7497282" y="3293541"/>
            <a:ext cx="2126507" cy="903414"/>
            <a:chOff x="7742820" y="3644885"/>
            <a:chExt cx="2126507" cy="903414"/>
          </a:xfrm>
        </p:grpSpPr>
        <p:sp>
          <p:nvSpPr>
            <p:cNvPr id="35" name="TextBox 34">
              <a:extLst>
                <a:ext uri="{FF2B5EF4-FFF2-40B4-BE49-F238E27FC236}">
                  <a16:creationId xmlns:a16="http://schemas.microsoft.com/office/drawing/2014/main" id="{D9879214-DD26-4E9A-AAB8-5A6CA73E7D23}"/>
                </a:ext>
              </a:extLst>
            </p:cNvPr>
            <p:cNvSpPr txBox="1"/>
            <p:nvPr/>
          </p:nvSpPr>
          <p:spPr>
            <a:xfrm>
              <a:off x="7742820" y="3644885"/>
              <a:ext cx="2126507" cy="400110"/>
            </a:xfrm>
            <a:prstGeom prst="rect">
              <a:avLst/>
            </a:prstGeom>
            <a:noFill/>
          </p:spPr>
          <p:txBody>
            <a:bodyPr wrap="square" rtlCol="0">
              <a:spAutoFit/>
            </a:bodyPr>
            <a:lstStyle/>
            <a:p>
              <a:pPr algn="ctr"/>
              <a:r>
                <a:rPr lang="en-US" sz="2000" b="1" dirty="0">
                  <a:solidFill>
                    <a:srgbClr val="00B0F0"/>
                  </a:solidFill>
                  <a:latin typeface="Tw Cen MT" panose="020B0602020104020603" pitchFamily="34" charset="0"/>
                </a:rPr>
                <a:t>License</a:t>
              </a:r>
            </a:p>
          </p:txBody>
        </p:sp>
        <p:sp>
          <p:nvSpPr>
            <p:cNvPr id="36" name="TextBox 35">
              <a:extLst>
                <a:ext uri="{FF2B5EF4-FFF2-40B4-BE49-F238E27FC236}">
                  <a16:creationId xmlns:a16="http://schemas.microsoft.com/office/drawing/2014/main" id="{ED723A08-F636-482E-9603-569C72661AD7}"/>
                </a:ext>
              </a:extLst>
            </p:cNvPr>
            <p:cNvSpPr txBox="1"/>
            <p:nvPr/>
          </p:nvSpPr>
          <p:spPr>
            <a:xfrm>
              <a:off x="7742820" y="3963524"/>
              <a:ext cx="2126507" cy="584775"/>
            </a:xfrm>
            <a:prstGeom prst="rect">
              <a:avLst/>
            </a:prstGeom>
            <a:noFill/>
          </p:spPr>
          <p:txBody>
            <a:bodyPr wrap="square" rtlCol="0">
              <a:spAutoFit/>
            </a:bodyPr>
            <a:lstStyle/>
            <a:p>
              <a:pPr algn="ctr"/>
              <a:r>
                <a:rPr lang="en-US" sz="1600" b="1" dirty="0">
                  <a:solidFill>
                    <a:srgbClr val="A6A6A6"/>
                  </a:solidFill>
                  <a:latin typeface="Tw Cen MT" panose="020B0602020104020603" pitchFamily="34" charset="0"/>
                </a:rPr>
                <a:t>Author signs an OA license</a:t>
              </a:r>
            </a:p>
          </p:txBody>
        </p:sp>
      </p:grpSp>
      <p:grpSp>
        <p:nvGrpSpPr>
          <p:cNvPr id="37" name="Group 36">
            <a:extLst>
              <a:ext uri="{FF2B5EF4-FFF2-40B4-BE49-F238E27FC236}">
                <a16:creationId xmlns:a16="http://schemas.microsoft.com/office/drawing/2014/main" id="{2295645B-BBBE-4AC0-93D1-F921E82603D3}"/>
              </a:ext>
            </a:extLst>
          </p:cNvPr>
          <p:cNvGrpSpPr/>
          <p:nvPr/>
        </p:nvGrpSpPr>
        <p:grpSpPr>
          <a:xfrm>
            <a:off x="9365473" y="2135364"/>
            <a:ext cx="2126507" cy="903414"/>
            <a:chOff x="9620021" y="2456997"/>
            <a:chExt cx="2126507" cy="903414"/>
          </a:xfrm>
        </p:grpSpPr>
        <p:sp>
          <p:nvSpPr>
            <p:cNvPr id="38" name="TextBox 37">
              <a:extLst>
                <a:ext uri="{FF2B5EF4-FFF2-40B4-BE49-F238E27FC236}">
                  <a16:creationId xmlns:a16="http://schemas.microsoft.com/office/drawing/2014/main" id="{7EFFB41B-0741-43B5-9833-7F8177AC4375}"/>
                </a:ext>
              </a:extLst>
            </p:cNvPr>
            <p:cNvSpPr txBox="1"/>
            <p:nvPr/>
          </p:nvSpPr>
          <p:spPr>
            <a:xfrm>
              <a:off x="9620021" y="2456997"/>
              <a:ext cx="2126507" cy="400110"/>
            </a:xfrm>
            <a:prstGeom prst="rect">
              <a:avLst/>
            </a:prstGeom>
            <a:noFill/>
          </p:spPr>
          <p:txBody>
            <a:bodyPr wrap="square" rtlCol="0">
              <a:spAutoFit/>
            </a:bodyPr>
            <a:lstStyle/>
            <a:p>
              <a:pPr algn="ctr"/>
              <a:r>
                <a:rPr lang="en-US" sz="2000" b="1" dirty="0">
                  <a:solidFill>
                    <a:srgbClr val="EF3078"/>
                  </a:solidFill>
                  <a:latin typeface="Tw Cen MT" panose="020B0602020104020603" pitchFamily="34" charset="0"/>
                </a:rPr>
                <a:t>Published</a:t>
              </a:r>
            </a:p>
          </p:txBody>
        </p:sp>
        <p:sp>
          <p:nvSpPr>
            <p:cNvPr id="39" name="TextBox 38">
              <a:extLst>
                <a:ext uri="{FF2B5EF4-FFF2-40B4-BE49-F238E27FC236}">
                  <a16:creationId xmlns:a16="http://schemas.microsoft.com/office/drawing/2014/main" id="{9B2D154C-7E14-4416-A2CB-D9024AB6883F}"/>
                </a:ext>
              </a:extLst>
            </p:cNvPr>
            <p:cNvSpPr txBox="1"/>
            <p:nvPr/>
          </p:nvSpPr>
          <p:spPr>
            <a:xfrm>
              <a:off x="9620021" y="2775636"/>
              <a:ext cx="2126507" cy="584775"/>
            </a:xfrm>
            <a:prstGeom prst="rect">
              <a:avLst/>
            </a:prstGeom>
            <a:noFill/>
          </p:spPr>
          <p:txBody>
            <a:bodyPr wrap="square" rtlCol="0">
              <a:spAutoFit/>
            </a:bodyPr>
            <a:lstStyle/>
            <a:p>
              <a:pPr algn="ctr"/>
              <a:r>
                <a:rPr lang="en-US" sz="1600" b="1" dirty="0">
                  <a:solidFill>
                    <a:srgbClr val="A6A6A6"/>
                  </a:solidFill>
                  <a:latin typeface="Tw Cen MT" panose="020B0602020104020603" pitchFamily="34" charset="0"/>
                </a:rPr>
                <a:t>Article is published as open online</a:t>
              </a:r>
            </a:p>
          </p:txBody>
        </p:sp>
      </p:grpSp>
      <p:grpSp>
        <p:nvGrpSpPr>
          <p:cNvPr id="41" name="Group 40">
            <a:extLst>
              <a:ext uri="{FF2B5EF4-FFF2-40B4-BE49-F238E27FC236}">
                <a16:creationId xmlns:a16="http://schemas.microsoft.com/office/drawing/2014/main" id="{FCFDD26A-3A8A-4058-97B5-D92902D6D6D6}"/>
              </a:ext>
            </a:extLst>
          </p:cNvPr>
          <p:cNvGrpSpPr/>
          <p:nvPr/>
        </p:nvGrpSpPr>
        <p:grpSpPr>
          <a:xfrm>
            <a:off x="5746440" y="4043067"/>
            <a:ext cx="2126507" cy="1149636"/>
            <a:chOff x="5943402" y="2692391"/>
            <a:chExt cx="2126507" cy="1149636"/>
          </a:xfrm>
        </p:grpSpPr>
        <p:sp>
          <p:nvSpPr>
            <p:cNvPr id="42" name="TextBox 41">
              <a:extLst>
                <a:ext uri="{FF2B5EF4-FFF2-40B4-BE49-F238E27FC236}">
                  <a16:creationId xmlns:a16="http://schemas.microsoft.com/office/drawing/2014/main" id="{5E65501F-9EC4-4DA1-AE45-2FF61A80623A}"/>
                </a:ext>
              </a:extLst>
            </p:cNvPr>
            <p:cNvSpPr txBox="1"/>
            <p:nvPr/>
          </p:nvSpPr>
          <p:spPr>
            <a:xfrm>
              <a:off x="5943402" y="2692391"/>
              <a:ext cx="2126507" cy="400110"/>
            </a:xfrm>
            <a:prstGeom prst="rect">
              <a:avLst/>
            </a:prstGeom>
            <a:noFill/>
          </p:spPr>
          <p:txBody>
            <a:bodyPr wrap="square" rtlCol="0">
              <a:spAutoFit/>
            </a:bodyPr>
            <a:lstStyle/>
            <a:p>
              <a:pPr algn="ctr"/>
              <a:r>
                <a:rPr lang="en-US" sz="2000" b="1" dirty="0">
                  <a:solidFill>
                    <a:srgbClr val="385723"/>
                  </a:solidFill>
                  <a:latin typeface="Tw Cen MT" panose="020B0602020104020603" pitchFamily="34" charset="0"/>
                </a:rPr>
                <a:t>OA</a:t>
              </a:r>
            </a:p>
          </p:txBody>
        </p:sp>
        <p:sp>
          <p:nvSpPr>
            <p:cNvPr id="43" name="TextBox 42">
              <a:extLst>
                <a:ext uri="{FF2B5EF4-FFF2-40B4-BE49-F238E27FC236}">
                  <a16:creationId xmlns:a16="http://schemas.microsoft.com/office/drawing/2014/main" id="{F165824C-F538-4679-9346-74680171F163}"/>
                </a:ext>
              </a:extLst>
            </p:cNvPr>
            <p:cNvSpPr txBox="1"/>
            <p:nvPr/>
          </p:nvSpPr>
          <p:spPr>
            <a:xfrm>
              <a:off x="5943402" y="3011030"/>
              <a:ext cx="2126507" cy="830997"/>
            </a:xfrm>
            <a:prstGeom prst="rect">
              <a:avLst/>
            </a:prstGeom>
            <a:noFill/>
          </p:spPr>
          <p:txBody>
            <a:bodyPr wrap="square" rtlCol="0">
              <a:spAutoFit/>
            </a:bodyPr>
            <a:lstStyle/>
            <a:p>
              <a:pPr algn="ctr"/>
              <a:r>
                <a:rPr lang="en-US" sz="1600" b="1" dirty="0">
                  <a:solidFill>
                    <a:srgbClr val="A6A6A6"/>
                  </a:solidFill>
                  <a:latin typeface="Tw Cen MT" panose="020B0602020104020603" pitchFamily="34" charset="0"/>
                </a:rPr>
                <a:t>Article approved for OA funding via Research Dashboard</a:t>
              </a:r>
            </a:p>
          </p:txBody>
        </p:sp>
      </p:grpSp>
    </p:spTree>
    <p:extLst>
      <p:ext uri="{BB962C8B-B14F-4D97-AF65-F5344CB8AC3E}">
        <p14:creationId xmlns:p14="http://schemas.microsoft.com/office/powerpoint/2010/main" val="23864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22" presetClass="entr" presetSubtype="4"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nodeType="withEffect">
                                  <p:stCondLst>
                                    <p:cond delay="25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par>
                                <p:cTn id="41" presetID="22" presetClass="entr" presetSubtype="8" fill="hold" nodeType="withEffect">
                                  <p:stCondLst>
                                    <p:cond delay="50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53" presetClass="entr" presetSubtype="16" fill="hold" grpId="0" nodeType="withEffect">
                                  <p:stCondLst>
                                    <p:cond delay="75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22" presetClass="entr" presetSubtype="4" fill="hold" nodeType="withEffect">
                                  <p:stCondLst>
                                    <p:cond delay="25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par>
                          <p:cTn id="75" fill="hold">
                            <p:stCondLst>
                              <p:cond delay="5500"/>
                            </p:stCondLst>
                            <p:childTnLst>
                              <p:par>
                                <p:cTn id="76" presetID="53" presetClass="entr" presetSubtype="16"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Effect transition="in" filter="fade">
                                      <p:cBhvr>
                                        <p:cTn id="80" dur="500"/>
                                        <p:tgtEl>
                                          <p:spTgt spid="31"/>
                                        </p:tgtEl>
                                      </p:cBhvr>
                                    </p:animEffect>
                                  </p:childTnLst>
                                </p:cTn>
                              </p:par>
                              <p:par>
                                <p:cTn id="81" presetID="22" presetClass="entr" presetSubtype="8" fill="hold" nodeType="withEffect">
                                  <p:stCondLst>
                                    <p:cond delay="25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Effect transition="in" filter="fade">
                                      <p:cBhvr>
                                        <p:cTn id="88" dur="500"/>
                                        <p:tgtEl>
                                          <p:spTgt spid="18"/>
                                        </p:tgtEl>
                                      </p:cBhvr>
                                    </p:animEffect>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par>
                          <p:cTn id="95" fill="hold">
                            <p:stCondLst>
                              <p:cond delay="7000"/>
                            </p:stCondLst>
                            <p:childTnLst>
                              <p:par>
                                <p:cTn id="96" presetID="53" presetClass="entr" presetSubtype="16" fill="hold" nodeType="after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p:cTn id="98" dur="500" fill="hold"/>
                                        <p:tgtEl>
                                          <p:spTgt spid="34"/>
                                        </p:tgtEl>
                                        <p:attrNameLst>
                                          <p:attrName>ppt_w</p:attrName>
                                        </p:attrNameLst>
                                      </p:cBhvr>
                                      <p:tavLst>
                                        <p:tav tm="0">
                                          <p:val>
                                            <p:fltVal val="0"/>
                                          </p:val>
                                        </p:tav>
                                        <p:tav tm="100000">
                                          <p:val>
                                            <p:strVal val="#ppt_w"/>
                                          </p:val>
                                        </p:tav>
                                      </p:tavLst>
                                    </p:anim>
                                    <p:anim calcmode="lin" valueType="num">
                                      <p:cBhvr>
                                        <p:cTn id="99" dur="500" fill="hold"/>
                                        <p:tgtEl>
                                          <p:spTgt spid="34"/>
                                        </p:tgtEl>
                                        <p:attrNameLst>
                                          <p:attrName>ppt_h</p:attrName>
                                        </p:attrNameLst>
                                      </p:cBhvr>
                                      <p:tavLst>
                                        <p:tav tm="0">
                                          <p:val>
                                            <p:fltVal val="0"/>
                                          </p:val>
                                        </p:tav>
                                        <p:tav tm="100000">
                                          <p:val>
                                            <p:strVal val="#ppt_h"/>
                                          </p:val>
                                        </p:tav>
                                      </p:tavLst>
                                    </p:anim>
                                    <p:animEffect transition="in" filter="fade">
                                      <p:cBhvr>
                                        <p:cTn id="100" dur="500"/>
                                        <p:tgtEl>
                                          <p:spTgt spid="34"/>
                                        </p:tgtEl>
                                      </p:cBhvr>
                                    </p:animEffect>
                                  </p:childTnLst>
                                </p:cTn>
                              </p:par>
                              <p:par>
                                <p:cTn id="101" presetID="22" presetClass="entr" presetSubtype="8" fill="hold" nodeType="withEffect">
                                  <p:stCondLst>
                                    <p:cond delay="250"/>
                                  </p:stCondLst>
                                  <p:childTnLst>
                                    <p:set>
                                      <p:cBhvr>
                                        <p:cTn id="102" dur="1" fill="hold">
                                          <p:stCondLst>
                                            <p:cond delay="0"/>
                                          </p:stCondLst>
                                        </p:cTn>
                                        <p:tgtEl>
                                          <p:spTgt spid="7"/>
                                        </p:tgtEl>
                                        <p:attrNameLst>
                                          <p:attrName>style.visibility</p:attrName>
                                        </p:attrNameLst>
                                      </p:cBhvr>
                                      <p:to>
                                        <p:strVal val="visible"/>
                                      </p:to>
                                    </p:set>
                                    <p:animEffect transition="in" filter="wipe(left)">
                                      <p:cBhvr>
                                        <p:cTn id="103" dur="500"/>
                                        <p:tgtEl>
                                          <p:spTgt spid="7"/>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20"/>
                                        </p:tgtEl>
                                        <p:attrNameLst>
                                          <p:attrName>style.visibility</p:attrName>
                                        </p:attrNameLst>
                                      </p:cBhvr>
                                      <p:to>
                                        <p:strVal val="visible"/>
                                      </p:to>
                                    </p:set>
                                    <p:anim calcmode="lin" valueType="num">
                                      <p:cBhvr>
                                        <p:cTn id="106" dur="500" fill="hold"/>
                                        <p:tgtEl>
                                          <p:spTgt spid="20"/>
                                        </p:tgtEl>
                                        <p:attrNameLst>
                                          <p:attrName>ppt_w</p:attrName>
                                        </p:attrNameLst>
                                      </p:cBhvr>
                                      <p:tavLst>
                                        <p:tav tm="0">
                                          <p:val>
                                            <p:fltVal val="0"/>
                                          </p:val>
                                        </p:tav>
                                        <p:tav tm="100000">
                                          <p:val>
                                            <p:strVal val="#ppt_w"/>
                                          </p:val>
                                        </p:tav>
                                      </p:tavLst>
                                    </p:anim>
                                    <p:anim calcmode="lin" valueType="num">
                                      <p:cBhvr>
                                        <p:cTn id="107" dur="500" fill="hold"/>
                                        <p:tgtEl>
                                          <p:spTgt spid="20"/>
                                        </p:tgtEl>
                                        <p:attrNameLst>
                                          <p:attrName>ppt_h</p:attrName>
                                        </p:attrNameLst>
                                      </p:cBhvr>
                                      <p:tavLst>
                                        <p:tav tm="0">
                                          <p:val>
                                            <p:fltVal val="0"/>
                                          </p:val>
                                        </p:tav>
                                        <p:tav tm="100000">
                                          <p:val>
                                            <p:strVal val="#ppt_h"/>
                                          </p:val>
                                        </p:tav>
                                      </p:tavLst>
                                    </p:anim>
                                    <p:animEffect transition="in" filter="fade">
                                      <p:cBhvr>
                                        <p:cTn id="108" dur="500"/>
                                        <p:tgtEl>
                                          <p:spTgt spid="20"/>
                                        </p:tgtEl>
                                      </p:cBhvr>
                                    </p:animEffect>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childTnLst>
                          </p:cTn>
                        </p:par>
                        <p:par>
                          <p:cTn id="115" fill="hold">
                            <p:stCondLst>
                              <p:cond delay="8500"/>
                            </p:stCondLst>
                            <p:childTnLst>
                              <p:par>
                                <p:cTn id="116" presetID="53" presetClass="entr" presetSubtype="16"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childTnLst>
                                </p:cTn>
                              </p:par>
                              <p:par>
                                <p:cTn id="121" presetID="22" presetClass="entr" presetSubtype="8" fill="hold" nodeType="withEffect">
                                  <p:stCondLst>
                                    <p:cond delay="250"/>
                                  </p:stCondLst>
                                  <p:childTnLst>
                                    <p:set>
                                      <p:cBhvr>
                                        <p:cTn id="122" dur="1" fill="hold">
                                          <p:stCondLst>
                                            <p:cond delay="0"/>
                                          </p:stCondLst>
                                        </p:cTn>
                                        <p:tgtEl>
                                          <p:spTgt spid="4"/>
                                        </p:tgtEl>
                                        <p:attrNameLst>
                                          <p:attrName>style.visibility</p:attrName>
                                        </p:attrNameLst>
                                      </p:cBhvr>
                                      <p:to>
                                        <p:strVal val="visible"/>
                                      </p:to>
                                    </p:set>
                                    <p:animEffect transition="in" filter="wipe(left)">
                                      <p:cBhvr>
                                        <p:cTn id="123" dur="500"/>
                                        <p:tgtEl>
                                          <p:spTgt spid="4"/>
                                        </p:tgtEl>
                                      </p:cBhvr>
                                    </p:animEffect>
                                  </p:childTnLst>
                                </p:cTn>
                              </p:par>
                            </p:childTnLst>
                          </p:cTn>
                        </p:par>
                        <p:par>
                          <p:cTn id="124" fill="hold">
                            <p:stCondLst>
                              <p:cond delay="9250"/>
                            </p:stCondLst>
                            <p:childTnLst>
                              <p:par>
                                <p:cTn id="125" presetID="53" presetClass="entr" presetSubtype="16" fill="hold" nodeType="after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p:cTn id="127" dur="500" fill="hold"/>
                                        <p:tgtEl>
                                          <p:spTgt spid="41"/>
                                        </p:tgtEl>
                                        <p:attrNameLst>
                                          <p:attrName>ppt_w</p:attrName>
                                        </p:attrNameLst>
                                      </p:cBhvr>
                                      <p:tavLst>
                                        <p:tav tm="0">
                                          <p:val>
                                            <p:fltVal val="0"/>
                                          </p:val>
                                        </p:tav>
                                        <p:tav tm="100000">
                                          <p:val>
                                            <p:strVal val="#ppt_w"/>
                                          </p:val>
                                        </p:tav>
                                      </p:tavLst>
                                    </p:anim>
                                    <p:anim calcmode="lin" valueType="num">
                                      <p:cBhvr>
                                        <p:cTn id="128" dur="500" fill="hold"/>
                                        <p:tgtEl>
                                          <p:spTgt spid="41"/>
                                        </p:tgtEl>
                                        <p:attrNameLst>
                                          <p:attrName>ppt_h</p:attrName>
                                        </p:attrNameLst>
                                      </p:cBhvr>
                                      <p:tavLst>
                                        <p:tav tm="0">
                                          <p:val>
                                            <p:fltVal val="0"/>
                                          </p:val>
                                        </p:tav>
                                        <p:tav tm="100000">
                                          <p:val>
                                            <p:strVal val="#ppt_h"/>
                                          </p:val>
                                        </p:tav>
                                      </p:tavLst>
                                    </p:anim>
                                    <p:animEffect transition="in" filter="fade">
                                      <p:cBhvr>
                                        <p:cTn id="12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CD705D-6EE3-4FAD-BE30-8D3CBBF16281}"/>
              </a:ext>
            </a:extLst>
          </p:cNvPr>
          <p:cNvSpPr/>
          <p:nvPr/>
        </p:nvSpPr>
        <p:spPr>
          <a:xfrm>
            <a:off x="3142034" y="1876828"/>
            <a:ext cx="5286704" cy="23753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j-lt"/>
              </a:rPr>
              <a:t>From Article Acceptance: </a:t>
            </a:r>
            <a:r>
              <a:rPr lang="en-GB" sz="2200" dirty="0">
                <a:latin typeface="+mj-lt"/>
              </a:rPr>
              <a:t>2 different workflows, depending on how quickly the library and author take action </a:t>
            </a:r>
          </a:p>
        </p:txBody>
      </p:sp>
    </p:spTree>
    <p:extLst>
      <p:ext uri="{BB962C8B-B14F-4D97-AF65-F5344CB8AC3E}">
        <p14:creationId xmlns:p14="http://schemas.microsoft.com/office/powerpoint/2010/main" val="267026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7C09-2222-47AB-9B19-FF2B9D06C3E6}"/>
              </a:ext>
            </a:extLst>
          </p:cNvPr>
          <p:cNvSpPr>
            <a:spLocks noGrp="1"/>
          </p:cNvSpPr>
          <p:nvPr>
            <p:ph type="title"/>
          </p:nvPr>
        </p:nvSpPr>
        <p:spPr>
          <a:xfrm>
            <a:off x="502920" y="436246"/>
            <a:ext cx="11887200" cy="1276350"/>
          </a:xfrm>
        </p:spPr>
        <p:txBody>
          <a:bodyPr>
            <a:normAutofit fontScale="90000"/>
          </a:bodyPr>
          <a:lstStyle/>
          <a:p>
            <a:r>
              <a:rPr lang="en-GB" sz="3200" dirty="0"/>
              <a:t>1. Library approval for OA funding via Dashboard *before* author has signed publishing agreement </a:t>
            </a:r>
            <a:br>
              <a:rPr lang="en-GB" sz="3200" dirty="0"/>
            </a:br>
            <a:endParaRPr lang="en-GB" dirty="0"/>
          </a:p>
        </p:txBody>
      </p:sp>
      <p:graphicFrame>
        <p:nvGraphicFramePr>
          <p:cNvPr id="7" name="Content Placeholder 6">
            <a:extLst>
              <a:ext uri="{FF2B5EF4-FFF2-40B4-BE49-F238E27FC236}">
                <a16:creationId xmlns:a16="http://schemas.microsoft.com/office/drawing/2014/main" id="{48B660E2-6496-4C74-87E3-78B81A921B0E}"/>
              </a:ext>
            </a:extLst>
          </p:cNvPr>
          <p:cNvGraphicFramePr>
            <a:graphicFrameLocks noGrp="1"/>
          </p:cNvGraphicFramePr>
          <p:nvPr>
            <p:ph idx="1"/>
            <p:extLst>
              <p:ext uri="{D42A27DB-BD31-4B8C-83A1-F6EECF244321}">
                <p14:modId xmlns:p14="http://schemas.microsoft.com/office/powerpoint/2010/main" val="1564214394"/>
              </p:ext>
            </p:extLst>
          </p:nvPr>
        </p:nvGraphicFramePr>
        <p:xfrm>
          <a:off x="1442244" y="1342208"/>
          <a:ext cx="8672140" cy="4441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9F78B98B-A004-48B9-AAAD-15F5626713AE}"/>
              </a:ext>
            </a:extLst>
          </p:cNvPr>
          <p:cNvSpPr/>
          <p:nvPr/>
        </p:nvSpPr>
        <p:spPr>
          <a:xfrm>
            <a:off x="1177835" y="5888025"/>
            <a:ext cx="9890760" cy="67681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t>The default workflow</a:t>
            </a:r>
          </a:p>
        </p:txBody>
      </p:sp>
      <p:cxnSp>
        <p:nvCxnSpPr>
          <p:cNvPr id="5" name="Straight Arrow Connector 4">
            <a:extLst>
              <a:ext uri="{FF2B5EF4-FFF2-40B4-BE49-F238E27FC236}">
                <a16:creationId xmlns:a16="http://schemas.microsoft.com/office/drawing/2014/main" id="{BC5DBBBF-75B7-4273-AD18-5332FEB31F13}"/>
              </a:ext>
            </a:extLst>
          </p:cNvPr>
          <p:cNvCxnSpPr/>
          <p:nvPr/>
        </p:nvCxnSpPr>
        <p:spPr>
          <a:xfrm>
            <a:off x="3909527" y="3544232"/>
            <a:ext cx="961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3629F44-815B-4628-ADC1-F8925DA1FA5F}"/>
              </a:ext>
            </a:extLst>
          </p:cNvPr>
          <p:cNvCxnSpPr/>
          <p:nvPr/>
        </p:nvCxnSpPr>
        <p:spPr>
          <a:xfrm>
            <a:off x="7324228" y="3534335"/>
            <a:ext cx="961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25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1080-D296-4D70-B4E2-3C0CEFC3F068}"/>
              </a:ext>
            </a:extLst>
          </p:cNvPr>
          <p:cNvSpPr>
            <a:spLocks noGrp="1"/>
          </p:cNvSpPr>
          <p:nvPr>
            <p:ph type="title"/>
          </p:nvPr>
        </p:nvSpPr>
        <p:spPr>
          <a:xfrm>
            <a:off x="336074" y="604397"/>
            <a:ext cx="11519852" cy="720725"/>
          </a:xfrm>
        </p:spPr>
        <p:txBody>
          <a:bodyPr>
            <a:noAutofit/>
          </a:bodyPr>
          <a:lstStyle/>
          <a:p>
            <a:r>
              <a:rPr lang="en-GB" sz="2900" dirty="0"/>
              <a:t>2. Author signs publishing agreement and chooses OA before </a:t>
            </a:r>
            <a:r>
              <a:rPr lang="en-GB" sz="2800" dirty="0">
                <a:solidFill>
                  <a:schemeClr val="tx1"/>
                </a:solidFill>
              </a:rPr>
              <a:t>library</a:t>
            </a:r>
            <a:r>
              <a:rPr lang="en-GB" sz="2900" dirty="0"/>
              <a:t> approves for OA funding via Dashboard </a:t>
            </a:r>
            <a:br>
              <a:rPr lang="en-GB" sz="2900" dirty="0"/>
            </a:br>
            <a:endParaRPr lang="en-GB" sz="2900" dirty="0"/>
          </a:p>
        </p:txBody>
      </p:sp>
      <p:graphicFrame>
        <p:nvGraphicFramePr>
          <p:cNvPr id="4" name="Content Placeholder 6">
            <a:extLst>
              <a:ext uri="{FF2B5EF4-FFF2-40B4-BE49-F238E27FC236}">
                <a16:creationId xmlns:a16="http://schemas.microsoft.com/office/drawing/2014/main" id="{CB5654C9-9938-4E6C-8709-F2FA39AD3D55}"/>
              </a:ext>
            </a:extLst>
          </p:cNvPr>
          <p:cNvGraphicFramePr>
            <a:graphicFrameLocks noGrp="1"/>
          </p:cNvGraphicFramePr>
          <p:nvPr>
            <p:ph idx="1"/>
            <p:extLst>
              <p:ext uri="{D42A27DB-BD31-4B8C-83A1-F6EECF244321}">
                <p14:modId xmlns:p14="http://schemas.microsoft.com/office/powerpoint/2010/main" val="1723134188"/>
              </p:ext>
            </p:extLst>
          </p:nvPr>
        </p:nvGraphicFramePr>
        <p:xfrm>
          <a:off x="529389" y="468299"/>
          <a:ext cx="11326537" cy="671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3041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7DD8-AFDF-4AC9-A4A8-DEAC43EBEB36}"/>
              </a:ext>
            </a:extLst>
          </p:cNvPr>
          <p:cNvSpPr>
            <a:spLocks noGrp="1"/>
          </p:cNvSpPr>
          <p:nvPr>
            <p:ph type="ctrTitle"/>
          </p:nvPr>
        </p:nvSpPr>
        <p:spPr>
          <a:xfrm>
            <a:off x="1098396" y="3007855"/>
            <a:ext cx="4450080" cy="1476811"/>
          </a:xfrm>
        </p:spPr>
        <p:txBody>
          <a:bodyPr>
            <a:normAutofit fontScale="90000"/>
          </a:bodyPr>
          <a:lstStyle/>
          <a:p>
            <a:r>
              <a:rPr lang="en-GB" b="1" dirty="0"/>
              <a:t>Workflow 1</a:t>
            </a:r>
            <a:r>
              <a:rPr lang="en-GB" dirty="0"/>
              <a:t>: </a:t>
            </a:r>
            <a:br>
              <a:rPr lang="en-GB" dirty="0"/>
            </a:br>
            <a:r>
              <a:rPr lang="en-GB" sz="3100" dirty="0"/>
              <a:t>Library</a:t>
            </a:r>
            <a:r>
              <a:rPr lang="en-GB" sz="2900" dirty="0"/>
              <a:t> approval for OA funding via Dashboard before author has signed publishing agreement </a:t>
            </a:r>
          </a:p>
        </p:txBody>
      </p:sp>
    </p:spTree>
    <p:extLst>
      <p:ext uri="{BB962C8B-B14F-4D97-AF65-F5344CB8AC3E}">
        <p14:creationId xmlns:p14="http://schemas.microsoft.com/office/powerpoint/2010/main" val="290000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0A033-71F4-44B7-8958-B748BF9498CC}"/>
              </a:ext>
            </a:extLst>
          </p:cNvPr>
          <p:cNvSpPr/>
          <p:nvPr/>
        </p:nvSpPr>
        <p:spPr>
          <a:xfrm>
            <a:off x="9987776" y="602166"/>
            <a:ext cx="1935519" cy="135898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Email to author, alerting them to OA agreement</a:t>
            </a:r>
          </a:p>
        </p:txBody>
      </p:sp>
      <p:sp>
        <p:nvSpPr>
          <p:cNvPr id="4" name="TextBox 3">
            <a:extLst>
              <a:ext uri="{FF2B5EF4-FFF2-40B4-BE49-F238E27FC236}">
                <a16:creationId xmlns:a16="http://schemas.microsoft.com/office/drawing/2014/main" id="{7BDFD50A-D447-4C9D-A5F1-65D441235343}"/>
              </a:ext>
            </a:extLst>
          </p:cNvPr>
          <p:cNvSpPr txBox="1"/>
          <p:nvPr/>
        </p:nvSpPr>
        <p:spPr>
          <a:xfrm>
            <a:off x="268705" y="602166"/>
            <a:ext cx="10956644" cy="6032421"/>
          </a:xfrm>
          <a:prstGeom prst="rect">
            <a:avLst/>
          </a:prstGeom>
          <a:noFill/>
        </p:spPr>
        <p:txBody>
          <a:bodyPr wrap="square" rtlCol="0">
            <a:spAutoFit/>
          </a:bodyPr>
          <a:lstStyle/>
          <a:p>
            <a:pPr lvl="0"/>
            <a:r>
              <a:rPr lang="en-US" sz="2400" b="1" dirty="0"/>
              <a:t>New Article Email to Author</a:t>
            </a:r>
            <a:endParaRPr lang="en-GB" sz="2400" dirty="0"/>
          </a:p>
          <a:p>
            <a:r>
              <a:rPr lang="en-US" sz="1400" dirty="0"/>
              <a:t> </a:t>
            </a:r>
            <a:endParaRPr lang="en-GB" sz="1400" dirty="0"/>
          </a:p>
          <a:p>
            <a:r>
              <a:rPr lang="en-US" sz="1200" b="1" dirty="0"/>
              <a:t>Send To:  </a:t>
            </a:r>
            <a:r>
              <a:rPr lang="en-US" sz="1200" dirty="0"/>
              <a:t>Author Email</a:t>
            </a:r>
            <a:endParaRPr lang="en-GB" sz="1200" dirty="0"/>
          </a:p>
          <a:p>
            <a:r>
              <a:rPr lang="en-US" sz="1200" dirty="0"/>
              <a:t> </a:t>
            </a:r>
            <a:endParaRPr lang="en-GB" sz="1200" dirty="0"/>
          </a:p>
          <a:p>
            <a:r>
              <a:rPr lang="en-US" sz="1200" b="1" dirty="0"/>
              <a:t>Subject: </a:t>
            </a:r>
            <a:r>
              <a:rPr lang="en-GB" sz="1200" dirty="0"/>
              <a:t>Your article with Taylor &amp; Francis </a:t>
            </a:r>
          </a:p>
          <a:p>
            <a:r>
              <a:rPr lang="en-US" sz="1200" dirty="0"/>
              <a:t> </a:t>
            </a:r>
            <a:endParaRPr lang="en-GB" sz="1200" dirty="0"/>
          </a:p>
          <a:p>
            <a:r>
              <a:rPr lang="en-US" sz="1200" b="1" dirty="0"/>
              <a:t>Body:</a:t>
            </a:r>
            <a:endParaRPr lang="en-GB" sz="1200" dirty="0"/>
          </a:p>
          <a:p>
            <a:r>
              <a:rPr lang="en-US" sz="1200" dirty="0"/>
              <a:t>Dear Author First Name Last Name,</a:t>
            </a:r>
            <a:endParaRPr lang="en-GB" sz="1200" dirty="0"/>
          </a:p>
          <a:p>
            <a:r>
              <a:rPr lang="en-US" sz="1200" dirty="0"/>
              <a:t>    </a:t>
            </a:r>
            <a:endParaRPr lang="en-GB" sz="1200" dirty="0"/>
          </a:p>
          <a:p>
            <a:r>
              <a:rPr lang="en-US" sz="1200" dirty="0"/>
              <a:t>Re:  Article Title; Journal Title</a:t>
            </a:r>
            <a:endParaRPr lang="en-GB" sz="1200" dirty="0"/>
          </a:p>
          <a:p>
            <a:r>
              <a:rPr lang="en-US" sz="1200" dirty="0"/>
              <a:t> </a:t>
            </a:r>
            <a:endParaRPr lang="en-GB" sz="1200" dirty="0"/>
          </a:p>
          <a:p>
            <a:r>
              <a:rPr lang="en-US" sz="1200" dirty="0"/>
              <a:t>Congratulations on the recent acceptance of your manuscript submission to </a:t>
            </a:r>
            <a:r>
              <a:rPr lang="en-US" sz="1200" b="1" i="1" dirty="0"/>
              <a:t>Journal Title</a:t>
            </a:r>
            <a:r>
              <a:rPr lang="en-US" sz="1200" dirty="0"/>
              <a:t>. The Taylor &amp; Francis production team will work with you to publish your article online as quickly as possible.</a:t>
            </a:r>
            <a:endParaRPr lang="en-GB" sz="1200" dirty="0"/>
          </a:p>
          <a:p>
            <a:r>
              <a:rPr lang="en-US" sz="1200" dirty="0"/>
              <a:t>    </a:t>
            </a:r>
            <a:endParaRPr lang="en-GB" sz="1200" dirty="0"/>
          </a:p>
          <a:p>
            <a:r>
              <a:rPr lang="en-GB" sz="1200" dirty="0"/>
              <a:t>We would like to let you know that your institution has an open access agreement with Taylor &amp; Francis, which means you may be eligible for funding to publish your article </a:t>
            </a:r>
            <a:r>
              <a:rPr lang="en-GB" sz="1200" b="1" dirty="0">
                <a:solidFill>
                  <a:srgbClr val="0070C0"/>
                </a:solidFill>
                <a:hlinkClick r:id="rId2">
                  <a:extLst>
                    <a:ext uri="{A12FA001-AC4F-418D-AE19-62706E023703}">
                      <ahyp:hlinkClr xmlns:ahyp="http://schemas.microsoft.com/office/drawing/2018/hyperlinkcolor" val="tx"/>
                    </a:ext>
                  </a:extLst>
                </a:hlinkClick>
              </a:rPr>
              <a:t>open access</a:t>
            </a:r>
            <a:r>
              <a:rPr lang="en-GB" sz="1200" dirty="0"/>
              <a:t>. We have let them know that your paper has been accepted and shared your article information, including your email address. </a:t>
            </a:r>
            <a:r>
              <a:rPr lang="en-US" sz="1200" dirty="0"/>
              <a:t>  </a:t>
            </a:r>
            <a:endParaRPr lang="en-GB" sz="1200" dirty="0"/>
          </a:p>
          <a:p>
            <a:r>
              <a:rPr lang="en-US" sz="1200" dirty="0"/>
              <a:t>    </a:t>
            </a:r>
            <a:endParaRPr lang="en-GB" sz="1200" dirty="0"/>
          </a:p>
          <a:p>
            <a:r>
              <a:rPr lang="en-US" sz="1200" b="1" i="1" dirty="0"/>
              <a:t>What happens next? </a:t>
            </a:r>
            <a:endParaRPr lang="en-GB" sz="1200" dirty="0"/>
          </a:p>
          <a:p>
            <a:r>
              <a:rPr lang="en-GB" sz="1200" dirty="0"/>
              <a:t>It’s important to know that not all articles will be eligible for funding under this agreement, so please </a:t>
            </a:r>
            <a:r>
              <a:rPr lang="en-GB" sz="1200" b="1" dirty="0">
                <a:solidFill>
                  <a:srgbClr val="0070C0"/>
                </a:solidFill>
                <a:hlinkClick r:id="rId2">
                  <a:extLst>
                    <a:ext uri="{A12FA001-AC4F-418D-AE19-62706E023703}">
                      <ahyp:hlinkClr xmlns:ahyp="http://schemas.microsoft.com/office/drawing/2018/hyperlinkcolor" val="tx"/>
                    </a:ext>
                  </a:extLst>
                </a:hlinkClick>
              </a:rPr>
              <a:t>click here</a:t>
            </a:r>
            <a:r>
              <a:rPr lang="en-GB" sz="1200" dirty="0"/>
              <a:t> to view the latest information.  </a:t>
            </a:r>
          </a:p>
          <a:p>
            <a:endParaRPr lang="en-GB" sz="1200" dirty="0"/>
          </a:p>
          <a:p>
            <a:r>
              <a:rPr lang="en-GB" sz="1200" dirty="0"/>
              <a:t>If your institution approves open access funding for your article, we will let you know. You may also request approval by selecting the open access option. </a:t>
            </a:r>
          </a:p>
          <a:p>
            <a:endParaRPr lang="en-GB" sz="1200" dirty="0"/>
          </a:p>
          <a:p>
            <a:r>
              <a:rPr lang="en-GB" sz="1200" dirty="0"/>
              <a:t>Look out for an email inviting you to select and sign your article publishing agreement.</a:t>
            </a:r>
          </a:p>
          <a:p>
            <a:r>
              <a:rPr lang="en-GB" sz="1200" dirty="0"/>
              <a:t>    </a:t>
            </a:r>
          </a:p>
          <a:p>
            <a:r>
              <a:rPr lang="en-GB" sz="1200" dirty="0"/>
              <a:t>If you have any questions, please do not hesitate to contact apc@tandf.co.uk, or your librarian.</a:t>
            </a:r>
          </a:p>
          <a:p>
            <a:r>
              <a:rPr lang="en-GB" sz="1200" dirty="0"/>
              <a:t>    </a:t>
            </a:r>
          </a:p>
          <a:p>
            <a:r>
              <a:rPr lang="en-GB" sz="1200" dirty="0"/>
              <a:t>Kind regards,</a:t>
            </a:r>
          </a:p>
          <a:p>
            <a:endParaRPr lang="en-GB" sz="1200" dirty="0"/>
          </a:p>
          <a:p>
            <a:r>
              <a:rPr lang="en-GB" sz="1200" dirty="0"/>
              <a:t>Mark Robinson</a:t>
            </a:r>
          </a:p>
          <a:p>
            <a:r>
              <a:rPr lang="en-GB" sz="1200" dirty="0"/>
              <a:t>Taylor &amp; Francis open access team</a:t>
            </a:r>
            <a:endParaRPr lang="en-GB" sz="1400" dirty="0"/>
          </a:p>
        </p:txBody>
      </p:sp>
    </p:spTree>
    <p:extLst>
      <p:ext uri="{BB962C8B-B14F-4D97-AF65-F5344CB8AC3E}">
        <p14:creationId xmlns:p14="http://schemas.microsoft.com/office/powerpoint/2010/main" val="3711632768"/>
      </p:ext>
    </p:extLst>
  </p:cSld>
  <p:clrMapOvr>
    <a:masterClrMapping/>
  </p:clrMapOvr>
</p:sld>
</file>

<file path=ppt/theme/theme1.xml><?xml version="1.0" encoding="utf-8"?>
<a:theme xmlns:a="http://schemas.openxmlformats.org/drawingml/2006/main" name="NEW T&amp;F THEME">
  <a:themeElements>
    <a:clrScheme name="Taylor and Francis">
      <a:dk1>
        <a:srgbClr val="1B127B"/>
      </a:dk1>
      <a:lt1>
        <a:sysClr val="window" lastClr="FFFFFF"/>
      </a:lt1>
      <a:dk2>
        <a:srgbClr val="000000"/>
      </a:dk2>
      <a:lt2>
        <a:srgbClr val="E7E6E6"/>
      </a:lt2>
      <a:accent1>
        <a:srgbClr val="1B127B"/>
      </a:accent1>
      <a:accent2>
        <a:srgbClr val="11A7D9"/>
      </a:accent2>
      <a:accent3>
        <a:srgbClr val="4735CD"/>
      </a:accent3>
      <a:accent4>
        <a:srgbClr val="DF5A82"/>
      </a:accent4>
      <a:accent5>
        <a:srgbClr val="B795FF"/>
      </a:accent5>
      <a:accent6>
        <a:srgbClr val="8D89BD"/>
      </a:accent6>
      <a:hlink>
        <a:srgbClr val="1B127B"/>
      </a:hlink>
      <a:folHlink>
        <a:srgbClr val="1B127B"/>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amp;F THEME" id="{312A110F-B44F-45A3-9DC9-8A7732735F35}" vid="{4CB6014B-59DC-4B99-85DE-A4F4B2D497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EDAB8CC387CF4B898EC3F3F116068F" ma:contentTypeVersion="12" ma:contentTypeDescription="Create a new document." ma:contentTypeScope="" ma:versionID="dd46b78a196ee0744e38c1897810c8a8">
  <xsd:schema xmlns:xsd="http://www.w3.org/2001/XMLSchema" xmlns:xs="http://www.w3.org/2001/XMLSchema" xmlns:p="http://schemas.microsoft.com/office/2006/metadata/properties" xmlns:ns3="3bbcd425-f057-4dcd-af67-0b636fad2046" xmlns:ns4="cbc3463f-8a55-4f08-ad8a-c4f962dd6bbb" targetNamespace="http://schemas.microsoft.com/office/2006/metadata/properties" ma:root="true" ma:fieldsID="c9e2e427f94117ba86cb6b1c73f38664" ns3:_="" ns4:_="">
    <xsd:import namespace="3bbcd425-f057-4dcd-af67-0b636fad2046"/>
    <xsd:import namespace="cbc3463f-8a55-4f08-ad8a-c4f962dd6b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cd425-f057-4dcd-af67-0b636fad20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c3463f-8a55-4f08-ad8a-c4f962dd6bb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FE186B-9481-4D3C-B85E-822301410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cd425-f057-4dcd-af67-0b636fad2046"/>
    <ds:schemaRef ds:uri="cbc3463f-8a55-4f08-ad8a-c4f962dd6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8D9905-0AA8-48BB-A706-D561D1129DCB}">
  <ds:schemaRefs>
    <ds:schemaRef ds:uri="http://schemas.openxmlformats.org/package/2006/metadata/core-properties"/>
    <ds:schemaRef ds:uri="3bbcd425-f057-4dcd-af67-0b636fad2046"/>
    <ds:schemaRef ds:uri="http://www.w3.org/XML/1998/namespace"/>
    <ds:schemaRef ds:uri="http://schemas.microsoft.com/office/2006/documentManagement/types"/>
    <ds:schemaRef ds:uri="cbc3463f-8a55-4f08-ad8a-c4f962dd6bbb"/>
    <ds:schemaRef ds:uri="http://purl.org/dc/dcmitype/"/>
    <ds:schemaRef ds:uri="http://schemas.microsoft.com/office/infopath/2007/PartnerControls"/>
    <ds:schemaRef ds:uri="http://purl.org/dc/term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1E19F16-4863-40EE-B8B5-ED09566A4B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T&amp;F THEME</Template>
  <TotalTime>8572</TotalTime>
  <Words>1597</Words>
  <Application>Microsoft Office PowerPoint</Application>
  <PresentationFormat>Panoramiczny</PresentationFormat>
  <Paragraphs>186</Paragraphs>
  <Slides>39</Slides>
  <Notes>7</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39</vt:i4>
      </vt:variant>
    </vt:vector>
  </HeadingPairs>
  <TitlesOfParts>
    <vt:vector size="49" baseType="lpstr">
      <vt:lpstr>Aleo-Light</vt:lpstr>
      <vt:lpstr>Aleo-Regular</vt:lpstr>
      <vt:lpstr>Arial</vt:lpstr>
      <vt:lpstr>Calibri</vt:lpstr>
      <vt:lpstr>Open Sans</vt:lpstr>
      <vt:lpstr>Open Sans Light</vt:lpstr>
      <vt:lpstr>Open Sans SemiBold</vt:lpstr>
      <vt:lpstr>Rockwell</vt:lpstr>
      <vt:lpstr>Tw Cen MT</vt:lpstr>
      <vt:lpstr>NEW T&amp;F THEME</vt:lpstr>
      <vt:lpstr>Prezentacja programu PowerPoint</vt:lpstr>
      <vt:lpstr>Visibility, Workflow and Communication</vt:lpstr>
      <vt:lpstr>Key Features of the Workflow </vt:lpstr>
      <vt:lpstr>Workflow for an Open Select Article at Taylor &amp; Francis</vt:lpstr>
      <vt:lpstr>Prezentacja programu PowerPoint</vt:lpstr>
      <vt:lpstr>1. Library approval for OA funding via Dashboard *before* author has signed publishing agreement  </vt:lpstr>
      <vt:lpstr>2. Author signs publishing agreement and chooses OA before library approves for OA funding via Dashboard  </vt:lpstr>
      <vt:lpstr>Workflow 1:  Library approval for OA funding via Dashboard before author has signed publishing agreement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Workflow 2:  Author signs publishing agreement and chooses OA before library approves for OA funding via Dashboard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Notification to library</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Taylor &amp; Francis Author Workflow</dc:title>
  <dc:creator>Souster, Eleanor</dc:creator>
  <cp:lastModifiedBy>NWysmyk</cp:lastModifiedBy>
  <cp:revision>27</cp:revision>
  <dcterms:created xsi:type="dcterms:W3CDTF">2020-02-11T15:32:22Z</dcterms:created>
  <dcterms:modified xsi:type="dcterms:W3CDTF">2022-05-11T07:44:54Z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0x010100B5EDAB8CC387CF4B898EC3F3F116068F</vt:lpwstr>
  </property>
  <property fmtid="{D5CDD505-2E9C-101B-9397-08002B2CF9AE}" pid="3" name="MSIP_Label_2bbab825-a111-45e4-86a1-18cee0005896_Enabled">
    <vt:lpwstr>true</vt:lpwstr>
  </property>
  <property fmtid="{D5CDD505-2E9C-101B-9397-08002B2CF9AE}" pid="4" name="MSIP_Label_2bbab825-a111-45e4-86a1-18cee0005896_SetDate">
    <vt:lpwstr>2021-08-10T20:53:24Z</vt:lpwstr>
  </property>
  <property fmtid="{D5CDD505-2E9C-101B-9397-08002B2CF9AE}" pid="5" name="MSIP_Label_2bbab825-a111-45e4-86a1-18cee0005896_Method">
    <vt:lpwstr>Standard</vt:lpwstr>
  </property>
  <property fmtid="{D5CDD505-2E9C-101B-9397-08002B2CF9AE}" pid="6" name="MSIP_Label_2bbab825-a111-45e4-86a1-18cee0005896_Name">
    <vt:lpwstr>2bbab825-a111-45e4-86a1-18cee0005896</vt:lpwstr>
  </property>
  <property fmtid="{D5CDD505-2E9C-101B-9397-08002B2CF9AE}" pid="7" name="MSIP_Label_2bbab825-a111-45e4-86a1-18cee0005896_SiteId">
    <vt:lpwstr>2567d566-604c-408a-8a60-55d0dc9d9d6b</vt:lpwstr>
  </property>
  <property fmtid="{D5CDD505-2E9C-101B-9397-08002B2CF9AE}" pid="8" name="MSIP_Label_2bbab825-a111-45e4-86a1-18cee0005896_ActionId">
    <vt:lpwstr>7491341b-db36-494a-8cfa-db5a5adb538f</vt:lpwstr>
  </property>
  <property fmtid="{D5CDD505-2E9C-101B-9397-08002B2CF9AE}" pid="9" name="MSIP_Label_2bbab825-a111-45e4-86a1-18cee0005896_ContentBits">
    <vt:lpwstr>2</vt:lpwstr>
  </property>
</Properties>
</file>