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62" r:id="rId2"/>
    <p:sldId id="313" r:id="rId3"/>
    <p:sldId id="318" r:id="rId4"/>
    <p:sldId id="321" r:id="rId5"/>
    <p:sldId id="322" r:id="rId6"/>
    <p:sldId id="319" r:id="rId7"/>
    <p:sldId id="325" r:id="rId8"/>
    <p:sldId id="323" r:id="rId9"/>
    <p:sldId id="334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5" r:id="rId18"/>
    <p:sldId id="332" r:id="rId19"/>
    <p:sldId id="333" r:id="rId20"/>
    <p:sldId id="278" r:id="rId21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7E3FD"/>
    <a:srgbClr val="FFFFFF"/>
    <a:srgbClr val="003767"/>
    <a:srgbClr val="E31B23"/>
    <a:srgbClr val="FF3300"/>
    <a:srgbClr val="C8CBCE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4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C-424C-B852-15F0C103AA8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8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C-424C-B852-15F0C103AA8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C-424C-B852-15F0C103A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694208"/>
        <c:axId val="169055872"/>
      </c:barChart>
      <c:catAx>
        <c:axId val="16969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900" b="0" i="0" u="none" strike="noStrike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pl-PL"/>
          </a:p>
        </c:txPr>
        <c:crossAx val="169055872"/>
        <c:crosses val="autoZero"/>
        <c:auto val="1"/>
        <c:lblAlgn val="ctr"/>
        <c:lblOffset val="100"/>
        <c:noMultiLvlLbl val="0"/>
      </c:catAx>
      <c:valAx>
        <c:axId val="16905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900" b="0" i="0" u="none" strike="noStrike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pl-PL"/>
          </a:p>
        </c:txPr>
        <c:crossAx val="1696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900" b="0" i="0" u="none" strike="noStrike" kern="1200" baseline="0">
              <a:solidFill>
                <a:srgbClr val="00376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l-PL" sz="900" baseline="0">
          <a:solidFill>
            <a:srgbClr val="003767"/>
          </a:solidFill>
          <a:latin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48-4648-AF1D-8CC6A776D4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48-4648-AF1D-8CC6A776D4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48-4648-AF1D-8CC6A776D428}"/>
              </c:ext>
            </c:extLst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48-4648-AF1D-8CC6A776D428}"/>
              </c:ext>
            </c:extLst>
          </c:dPt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48-4648-AF1D-8CC6A776D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376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832C9209-3986-4F4F-9798-10F567A8CCA9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3D69ED95-A86B-4031-854D-4CD9141382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0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C0A77C91-10B1-43B2-BE9C-19E168F96446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86DFD56A-32A1-4D9A-BC80-736493FF9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68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pg_logo_bia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1595000"/>
            <a:ext cx="2247641" cy="162560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807200" y="4406900"/>
            <a:ext cx="5565600" cy="1362075"/>
          </a:xfrm>
        </p:spPr>
        <p:txBody>
          <a:bodyPr anchor="t">
            <a:normAutofit/>
          </a:bodyPr>
          <a:lstStyle>
            <a:lvl1pPr algn="ctr">
              <a:defRPr sz="2600" b="0" cap="none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807201" y="5615473"/>
            <a:ext cx="5565600" cy="35547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722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47486" y="2618438"/>
            <a:ext cx="4486914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5457370" y="1490510"/>
            <a:ext cx="3686629" cy="26350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5457370" y="4125600"/>
            <a:ext cx="3676620" cy="27358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6682696" y="2578682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6677692" y="5337141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21" name="Tytuł 1"/>
          <p:cNvSpPr txBox="1">
            <a:spLocks/>
          </p:cNvSpPr>
          <p:nvPr userDrawn="1"/>
        </p:nvSpPr>
        <p:spPr>
          <a:xfrm>
            <a:off x="0" y="1490510"/>
            <a:ext cx="5457369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6" name="Łącznik prosty 15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73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47486" y="2618438"/>
            <a:ext cx="4486914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6677692" y="5337141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+mn-lt"/>
              </a:rPr>
              <a:t>foto</a:t>
            </a:r>
          </a:p>
        </p:txBody>
      </p:sp>
      <p:sp>
        <p:nvSpPr>
          <p:cNvPr id="10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11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523021" y="1476742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quarter" idx="12"/>
          </p:nvPr>
        </p:nvSpPr>
        <p:spPr>
          <a:xfrm>
            <a:off x="5427256" y="1439863"/>
            <a:ext cx="3716743" cy="2616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obrazu online 3"/>
          <p:cNvSpPr>
            <a:spLocks noGrp="1"/>
          </p:cNvSpPr>
          <p:nvPr>
            <p:ph type="clipArt" sz="quarter" idx="13"/>
          </p:nvPr>
        </p:nvSpPr>
        <p:spPr>
          <a:xfrm>
            <a:off x="5412703" y="4134338"/>
            <a:ext cx="3716743" cy="271236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4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8" name="Łącznik prosty 17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0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4512558" y="536729"/>
            <a:ext cx="4566641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Podsumowanie</a:t>
            </a:r>
          </a:p>
        </p:txBody>
      </p:sp>
      <p:sp>
        <p:nvSpPr>
          <p:cNvPr id="14" name="Zaokrąglony prostokąt 12"/>
          <p:cNvSpPr/>
          <p:nvPr/>
        </p:nvSpPr>
        <p:spPr>
          <a:xfrm>
            <a:off x="1553262" y="4163012"/>
            <a:ext cx="6214358" cy="97483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aokrąglony prostokąt 15"/>
          <p:cNvSpPr/>
          <p:nvPr/>
        </p:nvSpPr>
        <p:spPr>
          <a:xfrm>
            <a:off x="1542952" y="2281288"/>
            <a:ext cx="6214358" cy="861477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Zaokrąglony prostokąt 18"/>
          <p:cNvSpPr/>
          <p:nvPr/>
        </p:nvSpPr>
        <p:spPr>
          <a:xfrm>
            <a:off x="1548472" y="3239588"/>
            <a:ext cx="6214358" cy="814387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Zaokrąglony prostokąt 21"/>
          <p:cNvSpPr/>
          <p:nvPr/>
        </p:nvSpPr>
        <p:spPr>
          <a:xfrm>
            <a:off x="1542952" y="1301624"/>
            <a:ext cx="6214358" cy="87542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Zaokrąglony prostokąt 24"/>
          <p:cNvSpPr/>
          <p:nvPr userDrawn="1"/>
        </p:nvSpPr>
        <p:spPr>
          <a:xfrm>
            <a:off x="1540562" y="5250193"/>
            <a:ext cx="6214358" cy="87542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836126" y="1579564"/>
            <a:ext cx="4916488" cy="461962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pic>
        <p:nvPicPr>
          <p:cNvPr id="11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7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23" y="2332920"/>
            <a:ext cx="3501175" cy="210070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6" y="2494590"/>
            <a:ext cx="2380394" cy="1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17298"/>
            <a:ext cx="6858000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pic>
        <p:nvPicPr>
          <p:cNvPr id="8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 userDrawn="1"/>
        </p:nvSpPr>
        <p:spPr>
          <a:xfrm>
            <a:off x="0" y="1431395"/>
            <a:ext cx="9144000" cy="794956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252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23021" y="1687760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/>
          <p:cNvGraphicFramePr/>
          <p:nvPr userDrawn="1">
            <p:extLst>
              <p:ext uri="{D42A27DB-BD31-4B8C-83A1-F6EECF244321}">
                <p14:modId xmlns:p14="http://schemas.microsoft.com/office/powerpoint/2010/main" val="4085736609"/>
              </p:ext>
            </p:extLst>
          </p:nvPr>
        </p:nvGraphicFramePr>
        <p:xfrm>
          <a:off x="772824" y="2534934"/>
          <a:ext cx="7674489" cy="347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2" descr="Bez nazwy-10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Wykres 4"/>
          <p:cNvGraphicFramePr/>
          <p:nvPr userDrawn="1">
            <p:extLst>
              <p:ext uri="{D42A27DB-BD31-4B8C-83A1-F6EECF244321}">
                <p14:modId xmlns:p14="http://schemas.microsoft.com/office/powerpoint/2010/main" val="173845463"/>
              </p:ext>
            </p:extLst>
          </p:nvPr>
        </p:nvGraphicFramePr>
        <p:xfrm>
          <a:off x="475666" y="2606400"/>
          <a:ext cx="4449600" cy="29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wykresu 2"/>
          <p:cNvSpPr>
            <a:spLocks noGrp="1"/>
          </p:cNvSpPr>
          <p:nvPr>
            <p:ph type="chart" sz="quarter" idx="10"/>
          </p:nvPr>
        </p:nvSpPr>
        <p:spPr>
          <a:xfrm>
            <a:off x="5435600" y="2254250"/>
            <a:ext cx="3514725" cy="30591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523021" y="1476742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2" descr="Bez nazwy-10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4" name="Łącznik prosty 13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0"/>
          </p:nvPr>
        </p:nvSpPr>
        <p:spPr>
          <a:xfrm>
            <a:off x="887865" y="2704770"/>
            <a:ext cx="3514725" cy="30591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523021" y="1476742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23268196"/>
              </p:ext>
            </p:extLst>
          </p:nvPr>
        </p:nvGraphicFramePr>
        <p:xfrm>
          <a:off x="841375" y="2517775"/>
          <a:ext cx="47196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Arkusz" r:id="rId3" imgW="3057635" imgH="1304857" progId="Excel.Sheet.12">
                  <p:embed/>
                </p:oleObj>
              </mc:Choice>
              <mc:Fallback>
                <p:oleObj name="Arkusz" r:id="rId3" imgW="3057635" imgH="1304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2517775"/>
                        <a:ext cx="4719638" cy="201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37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950720" cy="493819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2" descr="Bez nazwy-10.pdf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5" name="Łącznik prosty 14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17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0" y="1439141"/>
            <a:ext cx="5290457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523021" y="1476742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2"/>
          </p:nvPr>
        </p:nvSpPr>
        <p:spPr>
          <a:xfrm>
            <a:off x="523021" y="2368428"/>
            <a:ext cx="4602163" cy="38909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452900" y="2032438"/>
            <a:ext cx="6858000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4612935"/>
            <a:ext cx="2959200" cy="22510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2959200" y="4612935"/>
            <a:ext cx="3254400" cy="2246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6213600" y="4615266"/>
            <a:ext cx="2920390" cy="2246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714013" y="5548002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6" name="Tytuł 1"/>
          <p:cNvSpPr txBox="1">
            <a:spLocks/>
          </p:cNvSpPr>
          <p:nvPr userDrawn="1"/>
        </p:nvSpPr>
        <p:spPr>
          <a:xfrm>
            <a:off x="3968413" y="5548002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7105812" y="5548002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8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20" name="Łącznik prosty 19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298824" y="1630249"/>
            <a:ext cx="5012075" cy="2057951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4310743"/>
            <a:ext cx="2959200" cy="25532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0" y="1630249"/>
            <a:ext cx="2959200" cy="26804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714013" y="5548002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6" name="Tytuł 1"/>
          <p:cNvSpPr txBox="1">
            <a:spLocks/>
          </p:cNvSpPr>
          <p:nvPr userDrawn="1"/>
        </p:nvSpPr>
        <p:spPr>
          <a:xfrm>
            <a:off x="714013" y="2714175"/>
            <a:ext cx="1235975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4" name="Łącznik prosty 13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3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42D-BFEB-4330-B4F3-C064C2945100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4E4C-188F-43B4-9E25-398DACDF1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701" r:id="rId4"/>
    <p:sldLayoutId id="2147483702" r:id="rId5"/>
    <p:sldLayoutId id="2147483699" r:id="rId6"/>
    <p:sldLayoutId id="2147483703" r:id="rId7"/>
    <p:sldLayoutId id="2147483687" r:id="rId8"/>
    <p:sldLayoutId id="2147483700" r:id="rId9"/>
    <p:sldLayoutId id="2147483697" r:id="rId10"/>
    <p:sldLayoutId id="2147483705" r:id="rId11"/>
    <p:sldLayoutId id="2147483704" r:id="rId12"/>
    <p:sldLayoutId id="21474836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temat_mgr_przyklad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R&#243;&#380;ne%20istniej&#261;ce%20formy%20studenckich%20projekt&#243;w%20zespo&#322;owych%20w%20aktualnych%20programach%20studi&#243;w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g.edu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g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g.edu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g.edu.pl/rekrutacja/rekrutacja-obywatele-polscy/studia-i-stopnia/wykaz-kierunkow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g.edu.pl/" TargetMode="External"/><Relationship Id="rId4" Type="http://schemas.openxmlformats.org/officeDocument/2006/relationships/hyperlink" Target="https://pg.edu.pl/rekrutacja/rekrutacja-obywatele-polscy/studia-ii-stopnia/wykaz-kierunko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g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" y="4406900"/>
            <a:ext cx="7890510" cy="1362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współpracy firm zewnętrznych z PG</a:t>
            </a:r>
            <a:b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procesie kształcenia</a:t>
            </a:r>
            <a:endParaRPr lang="pl-PL" altLang="pl-PL" sz="3200" b="1" dirty="0">
              <a:latin typeface="Arial" panose="020B060402020202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B7D07270-95D0-46C8-990D-74CFFCA1522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 bwMode="auto">
          <a:xfrm>
            <a:off x="3505835" y="6434138"/>
            <a:ext cx="5565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l-PL" altLang="pl-PL" sz="1200" b="1" dirty="0">
                <a:latin typeface="Arial" panose="020B0604020202020204" pitchFamily="34" charset="0"/>
              </a:rPr>
              <a:t>Prorektor ds. kształcenia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pl-PL" altLang="pl-PL" sz="1200" dirty="0">
                <a:latin typeface="Arial" panose="020B0604020202020204" pitchFamily="34" charset="0"/>
              </a:rPr>
              <a:t>dr hab. inż. </a:t>
            </a:r>
            <a:r>
              <a:rPr kumimoji="1" lang="pl-PL" altLang="pl-PL" sz="1200" b="1" dirty="0">
                <a:latin typeface="Arial" panose="020B0604020202020204" pitchFamily="34" charset="0"/>
              </a:rPr>
              <a:t>Mariusz Kaczmarek,</a:t>
            </a:r>
            <a:r>
              <a:rPr kumimoji="1" lang="pl-PL" altLang="pl-PL" sz="1200" dirty="0">
                <a:latin typeface="Arial" panose="020B0604020202020204" pitchFamily="34" charset="0"/>
              </a:rPr>
              <a:t> prof. PG                               30.11.2023</a:t>
            </a:r>
            <a:endParaRPr lang="pl-PL" altLang="pl-PL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Praktyki zawodowe – I stopień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4021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0" dirty="0"/>
              <a:t>Regulamin praktyki zawodowej dopuszcza kilka form jej realizacji oraz różny czas trwania praktyki: sześć lub cztery tygodnie. </a:t>
            </a:r>
          </a:p>
          <a:p>
            <a:pPr marL="0" indent="0" algn="just">
              <a:buNone/>
            </a:pPr>
            <a:r>
              <a:rPr lang="pl-PL" sz="2400" b="0" dirty="0"/>
              <a:t>W każdym przypadku wymagane jest uzyskanie zgody Pełnomocnika na jej odbycie w proponowanym przez studenta zakładzie pracy. W tym celu student musi przedstawić dokumenty wymagane przez Regulamin praktyki zawodowej, a w szczególności: Ramowy program praktyki zawodowej odpowiadający jego kierunkowi studiów wraz z oświadczeniem zakładu pracy o gotowości przyjęcia studenta na praktykę.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85C7C3-A5B5-4C2E-87E3-D30A7D35FB2A}"/>
              </a:ext>
            </a:extLst>
          </p:cNvPr>
          <p:cNvSpPr txBox="1"/>
          <p:nvPr/>
        </p:nvSpPr>
        <p:spPr>
          <a:xfrm>
            <a:off x="3130062" y="645941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/>
              <a:t>Kontakt: Pełnomocnicy Dziekanów ds. Praktyk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8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monograficzny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34348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0" dirty="0"/>
              <a:t>Możliwość zaprezentowania zagadnień praktycznych w ramach cyklu wykładów tematycznych na poszczególnych kierunkach studiów I </a:t>
            </a:r>
            <a:r>
              <a:rPr lang="pl-PL" sz="2400" b="0" dirty="0" err="1"/>
              <a:t>i</a:t>
            </a:r>
            <a:r>
              <a:rPr lang="pl-PL" sz="2400" b="0" dirty="0"/>
              <a:t> II stopnia.</a:t>
            </a:r>
          </a:p>
          <a:p>
            <a:pPr marL="0" indent="0" algn="just">
              <a:buNone/>
            </a:pPr>
            <a:endParaRPr lang="pl-PL" sz="2400" b="0" dirty="0"/>
          </a:p>
          <a:p>
            <a:pPr marL="0" indent="0" algn="just">
              <a:buNone/>
            </a:pPr>
            <a:r>
              <a:rPr lang="pl-PL" sz="2400" b="0" dirty="0"/>
              <a:t>W tym w ramach wykładów na przedmiocie:</a:t>
            </a:r>
          </a:p>
          <a:p>
            <a:pPr algn="just">
              <a:buFontTx/>
              <a:buChar char="-"/>
            </a:pPr>
            <a:r>
              <a:rPr lang="pl-PL" sz="2400" b="0" dirty="0"/>
              <a:t>Projekt grupowy – Wydział ETI</a:t>
            </a:r>
          </a:p>
          <a:p>
            <a:pPr algn="just">
              <a:buFontTx/>
              <a:buChar char="-"/>
            </a:pPr>
            <a:r>
              <a:rPr lang="pl-PL" sz="2400" b="0" dirty="0"/>
              <a:t>Projekt badawczy – Wydziały pilotażowe w roku akademickim 2023/2024: WETI, </a:t>
            </a:r>
            <a:r>
              <a:rPr lang="pl-PL" sz="2400" b="0" dirty="0" err="1"/>
              <a:t>WZiE</a:t>
            </a:r>
            <a:r>
              <a:rPr lang="pl-PL" sz="2400" b="0" dirty="0"/>
              <a:t>, </a:t>
            </a:r>
            <a:r>
              <a:rPr lang="pl-PL" sz="2400" b="0" dirty="0" err="1"/>
              <a:t>WILiŚ</a:t>
            </a:r>
            <a:r>
              <a:rPr lang="pl-PL" sz="2400" b="0" dirty="0"/>
              <a:t>, </a:t>
            </a:r>
            <a:r>
              <a:rPr lang="pl-PL" sz="2400" b="0" dirty="0" err="1"/>
              <a:t>WIMiO</a:t>
            </a:r>
            <a:r>
              <a:rPr lang="pl-PL" sz="2400" b="0" dirty="0"/>
              <a:t>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60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Prace/projekty inżynierskie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43023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0" dirty="0"/>
              <a:t>Tematy projektów inżynierskich są z założenia tematami do realizacji przez jedną osobę (dyplomanta).</a:t>
            </a:r>
          </a:p>
          <a:p>
            <a:pPr marL="0" indent="0" algn="just">
              <a:buNone/>
            </a:pPr>
            <a:r>
              <a:rPr lang="pl-PL" sz="2400" b="0" dirty="0"/>
              <a:t>Są specyficzne kierunki na których realizuje się zespołowy projekt inżynierski, np. Informatyka (ETI).</a:t>
            </a:r>
          </a:p>
          <a:p>
            <a:pPr marL="0" indent="0" algn="just">
              <a:buNone/>
            </a:pPr>
            <a:endParaRPr lang="pl-PL" sz="2400" b="0" dirty="0"/>
          </a:p>
          <a:p>
            <a:pPr marL="0" indent="0" algn="just">
              <a:buNone/>
            </a:pPr>
            <a:r>
              <a:rPr lang="pl-PL" sz="2400" b="0" dirty="0"/>
              <a:t>Terminarz: </a:t>
            </a:r>
          </a:p>
          <a:p>
            <a:pPr algn="just">
              <a:buFontTx/>
              <a:buChar char="-"/>
            </a:pPr>
            <a:r>
              <a:rPr lang="pl-PL" sz="2400" b="0" dirty="0"/>
              <a:t>tematy są wybierane przez studentów pod koniec 5 semestru (styczeń),</a:t>
            </a:r>
          </a:p>
          <a:p>
            <a:pPr algn="just">
              <a:buFontTx/>
              <a:buChar char="-"/>
            </a:pPr>
            <a:r>
              <a:rPr lang="pl-PL" sz="2400" b="0" dirty="0"/>
              <a:t>semestr 6 poświęcony jest na przygotowanie „warsztatu”</a:t>
            </a:r>
          </a:p>
          <a:p>
            <a:pPr algn="just">
              <a:buFontTx/>
              <a:buChar char="-"/>
            </a:pPr>
            <a:r>
              <a:rPr lang="pl-PL" sz="2400" b="0" dirty="0"/>
              <a:t>semestr 7 (dyplomowy) – finalizacja realizacji projektu inżynierskiego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41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Prace/projekty inżynierskie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430237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Zadaniem studentów, w czasie wykonywania projektu dyplomowego inżynierskiego, jest rozwiązanie problemu zadanego w opisie tematu projektu inżynierskiego. W trakcie realizacji tego zadania każdy student (działając indywidualnie jako autor projektu) lub w zespole (jako współwykonawca projektu) powinien wykazać się: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umiejętnością rozwiązywania zadań inżynierskich z wykorzystaniem aktualnej wiedzy ogólnej i specjalistycznej, </a:t>
            </a:r>
          </a:p>
          <a:p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wiedzą i umiejętnością w zakresie zastosowań rozwiązań technicznych i wykorzystania współczesnych narzędzi pracy inżyniera. </a:t>
            </a:r>
            <a:b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Formalnie opiekunem pracy 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być pracownik Politechniki Gdańskiej, zaś przedstawiciel firmy występuje jako konsultant projektu.</a:t>
            </a:r>
            <a:b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tematów „z przemysłu” konieczne będzie uregulowania kwestii przeniesienia praw własności. </a:t>
            </a:r>
            <a:endParaRPr lang="pl-PL" sz="2400" b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2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 magisterskie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4302370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tematu przez studenta odbywa się pod koniec 1 semestru (czerwiec). Praktyczna realizacja zaczyna się w semestrze 2 (</a:t>
            </a:r>
            <a:r>
              <a:rPr lang="pl-PL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zimowy: październik-styczeń) i jest kontynuowana w semestrze 3 – dyplomowym (</a:t>
            </a:r>
            <a:r>
              <a:rPr lang="pl-PL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letni: luty-czerwiec).</a:t>
            </a:r>
            <a:b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Najczęściej realizowane są prace jednoosobowe, choć na niektórych kierunkach dopuszcza się realizację projektu dyplomowego zespołowego. W takim wypadku zadania w projekcie muszą być jasno zdefiniowane dla każdego członka zespołu projektowego. </a:t>
            </a:r>
            <a:b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Formalnie opiekunem pracy 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być pracownik Politechniki Gdańskiej, zaś przedstawiciel firmy występuje jako konsultant projektu.</a:t>
            </a:r>
            <a:b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tematów „z przemysłu” konieczne będzie uregulowania kwestii przeniesienia praw własności. </a:t>
            </a:r>
            <a:endParaRPr lang="pl-PL" sz="2400" b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97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 magisterskie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21" y="2438399"/>
            <a:ext cx="8363071" cy="430237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dyplomowa magisterska swoim poziomem złożoności powinna wykraczać znacznie poza poziom prac inżynierskich i powinna zawierać oprócz elementów inżynierskich element związany z aspektami pracy badawczej w postaci opracowania i przeprowadzenia eksperymentu, analizy wyników, dyskusji i sformułowania wniosków i zaleceń końcowych.  Dyplomant w magisterskiej pracy dyplomowej powinien wykazać się: 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znajomością aktualnego stanu wiedzy i technologii w zakresie tematyki pracy, 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umiejętnością samodzielnego rozwiązywania zadań inżynierskich i badawczych z wykorzystaniem wiedzy ogólnej i specjalistycznej, a także metod badawczych, 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umiejętnością wykorzystania metod badawczych, np. metod matematycznych, symulacyjnych, metod planowania oraz opracowania wyników eksperymentu, </a:t>
            </a:r>
          </a:p>
          <a:p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umiejętnością rozwiązywania prostych problemów naukowych. </a:t>
            </a:r>
            <a:endParaRPr lang="pl-PL" sz="2400" b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34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 inżynierskie/magisterskie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748" y="6450264"/>
            <a:ext cx="5057252" cy="407736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pl-PL" sz="1800" dirty="0"/>
              <a:t>Kontakt: prodziekani ds. organizacji studiów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020" y="1687760"/>
            <a:ext cx="5830887" cy="406715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Szablon zgłoszenia tematu inżynierskiego lub magisterskiego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260862-7816-4B66-A79D-6FBE02952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93638"/>
              </p:ext>
            </p:extLst>
          </p:nvPr>
        </p:nvGraphicFramePr>
        <p:xfrm>
          <a:off x="1223898" y="2288851"/>
          <a:ext cx="7040869" cy="4031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9535">
                  <a:extLst>
                    <a:ext uri="{9D8B030D-6E8A-4147-A177-3AD203B41FA5}">
                      <a16:colId xmlns:a16="http://schemas.microsoft.com/office/drawing/2014/main" val="1178104654"/>
                    </a:ext>
                  </a:extLst>
                </a:gridCol>
                <a:gridCol w="4311334">
                  <a:extLst>
                    <a:ext uri="{9D8B030D-6E8A-4147-A177-3AD203B41FA5}">
                      <a16:colId xmlns:a16="http://schemas.microsoft.com/office/drawing/2014/main" val="2647230008"/>
                    </a:ext>
                  </a:extLst>
                </a:gridCol>
              </a:tblGrid>
              <a:tr h="769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Temat projektu/pracy dyplomowej </a:t>
                      </a:r>
                      <a:br>
                        <a:rPr lang="pl-PL" sz="1400" dirty="0">
                          <a:effectLst/>
                        </a:rPr>
                      </a:br>
                      <a:r>
                        <a:rPr lang="pl-PL" sz="1400" dirty="0">
                          <a:effectLst/>
                        </a:rPr>
                        <a:t>inżynierskiej/ magisterskiej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88707832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Opiekun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59097953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Konsultant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6196001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Cel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528996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Zadania do wykonania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975" algn="l"/>
                        </a:tabLs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65969830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Źródła (literatura)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29138603"/>
                  </a:ext>
                </a:extLst>
              </a:tr>
              <a:tr h="106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Efekt praktycznych prac 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zakończenie semestru </a:t>
                      </a:r>
                      <a:r>
                        <a:rPr lang="pl-PL" sz="1400" dirty="0" err="1">
                          <a:effectLst/>
                        </a:rPr>
                        <a:t>przeddyplomowego</a:t>
                      </a:r>
                      <a:endParaRPr lang="pl-P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(do ostatniego dnia zajęć)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34742075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Liczba wykonawców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93019289"/>
                  </a:ext>
                </a:extLst>
              </a:tr>
              <a:tr h="4423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Uwagi, wymagania dodatkowe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57258345"/>
                  </a:ext>
                </a:extLst>
              </a:tr>
              <a:tr h="22119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3904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Prace inżynierskie/magisterskie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748" y="6450264"/>
            <a:ext cx="5057252" cy="407736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pl-PL" sz="1800" dirty="0"/>
              <a:t>Kontakt: prodziekani ds. organizacji studiów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020" y="1687760"/>
            <a:ext cx="5830887" cy="406715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Szablon zgłoszenia tematu inżynierskiego lub magisterskiego</a:t>
            </a:r>
          </a:p>
        </p:txBody>
      </p:sp>
      <p:pic>
        <p:nvPicPr>
          <p:cNvPr id="7" name="Obraz 6">
            <a:hlinkClick r:id="rId2" action="ppaction://hlinkfile"/>
            <a:extLst>
              <a:ext uri="{FF2B5EF4-FFF2-40B4-BE49-F238E27FC236}">
                <a16:creationId xmlns:a16="http://schemas.microsoft.com/office/drawing/2014/main" id="{82D9476D-7653-4FD4-9C1A-E57B03B7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491001"/>
            <a:ext cx="9144000" cy="33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Inne formy realizacji zespołowych projektów studenckich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748" y="6450264"/>
            <a:ext cx="5057252" cy="407736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pl-PL" sz="1800" dirty="0"/>
              <a:t>Kontakt: prodziekani ds. organizacji studiów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020" y="1687760"/>
            <a:ext cx="5830887" cy="406715"/>
          </a:xfrm>
        </p:spPr>
        <p:txBody>
          <a:bodyPr>
            <a:normAutofit/>
          </a:bodyPr>
          <a:lstStyle/>
          <a:p>
            <a:r>
              <a:rPr lang="pl-PL" dirty="0">
                <a:hlinkClick r:id="rId2" action="ppaction://hlinkfile"/>
              </a:rPr>
              <a:t>Wykaz udostępniony przed spotkaniem</a:t>
            </a:r>
            <a:endParaRPr lang="pl-PL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2E52668-ADE7-4582-8154-EFEC4BF8AA08}"/>
              </a:ext>
            </a:extLst>
          </p:cNvPr>
          <p:cNvSpPr txBox="1">
            <a:spLocks/>
          </p:cNvSpPr>
          <p:nvPr/>
        </p:nvSpPr>
        <p:spPr>
          <a:xfrm>
            <a:off x="523019" y="2384655"/>
            <a:ext cx="8198949" cy="393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31B23"/>
              </a:buClr>
              <a:buFont typeface="Wingdings" panose="05000000000000000000" pitchFamily="2" charset="2"/>
              <a:buChar char="§"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pl-PL" sz="1800" b="0" dirty="0"/>
              <a:t>W ramach wybranych kierunków studiów, zarówno na studiach I jak i II stopnia realizowane są projekty zespołowe tematyczne, jedno-semestralne.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67812CE-05D7-4406-BF1A-145D26EA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32" y="523469"/>
            <a:ext cx="6887536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AFF2764-57BC-4B3A-8950-57F69314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7" y="3501476"/>
            <a:ext cx="4972744" cy="28197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F25D51-50A7-4713-8774-837ECAE7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Zespołowy projekt studencki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F9DF0A-3080-4EDC-ACCA-FBB31449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2154" y="5896708"/>
            <a:ext cx="6271846" cy="961292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pl-PL" sz="1800" dirty="0"/>
              <a:t>Kontakt: prodziekani ds. organizacji studiów</a:t>
            </a:r>
          </a:p>
          <a:p>
            <a:pPr marL="0" lvl="0" indent="0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pl-PL" sz="1800" dirty="0"/>
              <a:t>Pełnomocnicy wydziałowi ds. Projektu Badawczego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01AE15-86AC-41B1-9870-267170408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020" y="1687760"/>
            <a:ext cx="5830887" cy="406715"/>
          </a:xfrm>
        </p:spPr>
        <p:txBody>
          <a:bodyPr>
            <a:normAutofit/>
          </a:bodyPr>
          <a:lstStyle/>
          <a:p>
            <a:r>
              <a:rPr lang="pl-PL" dirty="0"/>
              <a:t> 2023/2024 – pilotaż (4 Wydziały PG)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2E52668-ADE7-4582-8154-EFEC4BF8AA08}"/>
              </a:ext>
            </a:extLst>
          </p:cNvPr>
          <p:cNvSpPr txBox="1">
            <a:spLocks/>
          </p:cNvSpPr>
          <p:nvPr/>
        </p:nvSpPr>
        <p:spPr>
          <a:xfrm>
            <a:off x="523019" y="2384655"/>
            <a:ext cx="8198949" cy="393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31B23"/>
              </a:buClr>
              <a:buFont typeface="Wingdings" panose="05000000000000000000" pitchFamily="2" charset="2"/>
              <a:buChar char="§"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pl-PL" sz="1800" b="0" dirty="0"/>
              <a:t>W ramach wybranych kierunków studiów, zarówno na studiach II stopnia realizowane są interdyscyplinarne studenckie projekty zespołowe.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6D7CCD-D840-4602-BD31-A94F9C92B119}"/>
              </a:ext>
            </a:extLst>
          </p:cNvPr>
          <p:cNvSpPr txBox="1"/>
          <p:nvPr/>
        </p:nvSpPr>
        <p:spPr>
          <a:xfrm>
            <a:off x="3106615" y="3669323"/>
            <a:ext cx="551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Prezentacja prof. Krzysztof Nowicki</a:t>
            </a:r>
          </a:p>
          <a:p>
            <a:pPr algn="r"/>
            <a:r>
              <a:rPr lang="pl-PL" dirty="0"/>
              <a:t>Pełnomocnik Rektora ds. Projektu badawczego</a:t>
            </a:r>
          </a:p>
        </p:txBody>
      </p:sp>
    </p:spTree>
    <p:extLst>
      <p:ext uri="{BB962C8B-B14F-4D97-AF65-F5344CB8AC3E}">
        <p14:creationId xmlns:p14="http://schemas.microsoft.com/office/powerpoint/2010/main" val="87202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Politechnika Gdańska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Struktura  PG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1402703" y="2224121"/>
            <a:ext cx="6619460" cy="45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64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Politechnika Gdańska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Struktura  PG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7035800" y="5303554"/>
            <a:ext cx="2108200" cy="1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C2C751-46F3-4991-913A-10759511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97" y="0"/>
            <a:ext cx="5623205" cy="6858000"/>
          </a:xfrm>
          <a:prstGeom prst="rect">
            <a:avLst/>
          </a:prstGeom>
        </p:spPr>
      </p:pic>
      <p:sp>
        <p:nvSpPr>
          <p:cNvPr id="6" name="Tytuł 6">
            <a:extLst>
              <a:ext uri="{FF2B5EF4-FFF2-40B4-BE49-F238E27FC236}">
                <a16:creationId xmlns:a16="http://schemas.microsoft.com/office/drawing/2014/main" id="{219D6030-F8D5-405D-9ED0-63698FB1843F}"/>
              </a:ext>
            </a:extLst>
          </p:cNvPr>
          <p:cNvSpPr txBox="1">
            <a:spLocks/>
          </p:cNvSpPr>
          <p:nvPr/>
        </p:nvSpPr>
        <p:spPr>
          <a:xfrm>
            <a:off x="6546223" y="127546"/>
            <a:ext cx="259777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>
                <a:hlinkClick r:id="rId2"/>
              </a:rPr>
              <a:t>Struktura  PG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9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C618091-3636-4D02-B5F6-B2FCBF7A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25" y="0"/>
            <a:ext cx="4799150" cy="68580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I stopień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653" y="39410"/>
            <a:ext cx="2785347" cy="281637"/>
          </a:xfrm>
        </p:spPr>
        <p:txBody>
          <a:bodyPr/>
          <a:lstStyle/>
          <a:p>
            <a:r>
              <a:rPr lang="pl-PL" dirty="0">
                <a:hlinkClick r:id="rId3"/>
              </a:rPr>
              <a:t>Kierunki studiów na PG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7035800" y="5303554"/>
            <a:ext cx="2108200" cy="1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3A0ABFC-F1AE-415F-B4BF-F321652A8C91}"/>
              </a:ext>
            </a:extLst>
          </p:cNvPr>
          <p:cNvSpPr txBox="1"/>
          <p:nvPr/>
        </p:nvSpPr>
        <p:spPr>
          <a:xfrm>
            <a:off x="65821" y="6031440"/>
            <a:ext cx="4506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https://pg.edu.pl/rekrutacja/rekrutacja-obywatele-polscy/studia-i-stopnia/wykaz-kierunkow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8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II stopień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7035800" y="5303554"/>
            <a:ext cx="2108200" cy="1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CD7802B-7877-46DD-90D5-5F0662A9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78" y="0"/>
            <a:ext cx="4637243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3A0ABFC-F1AE-415F-B4BF-F321652A8C91}"/>
              </a:ext>
            </a:extLst>
          </p:cNvPr>
          <p:cNvSpPr txBox="1"/>
          <p:nvPr/>
        </p:nvSpPr>
        <p:spPr>
          <a:xfrm>
            <a:off x="158672" y="5934670"/>
            <a:ext cx="4189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https://pg.edu.pl/rekrutacja/rekrutacja-obywatele-polscy/studia-ii-stopnia/wykaz-kierunkow</a:t>
            </a:r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207" y="0"/>
            <a:ext cx="2808793" cy="281637"/>
          </a:xfrm>
        </p:spPr>
        <p:txBody>
          <a:bodyPr/>
          <a:lstStyle/>
          <a:p>
            <a:r>
              <a:rPr lang="pl-PL" dirty="0">
                <a:hlinkClick r:id="rId5"/>
              </a:rPr>
              <a:t>Kierunki studiów na PG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2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Politechnika Gdańska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Struktura  PG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7035800" y="5303554"/>
            <a:ext cx="2108200" cy="1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884107-DF16-42B2-8892-65A46E095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70" y="2520420"/>
            <a:ext cx="7629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Harmonogram studiów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7035800" y="5303554"/>
            <a:ext cx="2108200" cy="1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BA476C5-0017-49CE-B2D6-FB5D0313709D}"/>
              </a:ext>
            </a:extLst>
          </p:cNvPr>
          <p:cNvSpPr txBox="1"/>
          <p:nvPr/>
        </p:nvSpPr>
        <p:spPr>
          <a:xfrm>
            <a:off x="523021" y="2602523"/>
            <a:ext cx="8105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Studia I stopnia (inżynierskie) stacjonarne</a:t>
            </a:r>
          </a:p>
          <a:p>
            <a:r>
              <a:rPr lang="pl-PL" dirty="0"/>
              <a:t>	- 7 semestralne – startują w październiku (semestr zimowy)</a:t>
            </a:r>
          </a:p>
          <a:p>
            <a:endParaRPr lang="pl-PL" dirty="0"/>
          </a:p>
          <a:p>
            <a:r>
              <a:rPr lang="pl-PL" dirty="0"/>
              <a:t>Studia II stopnia (magisterskie) stacjonarne</a:t>
            </a:r>
          </a:p>
          <a:p>
            <a:r>
              <a:rPr lang="pl-PL" dirty="0"/>
              <a:t>	- 3 semestralne – startują w lutym (semestr letni)</a:t>
            </a:r>
          </a:p>
          <a:p>
            <a:r>
              <a:rPr lang="pl-PL" dirty="0"/>
              <a:t>	- 4 semestralne – startują w październiku (semestr zimowy)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16BE5C8-7918-4B88-B5A0-152A466C1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17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8" y="2568293"/>
            <a:ext cx="5967412" cy="19952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Rady konsultacyjne przy Wydziałach PG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Wizyty studyjne dla studentów i kadry dydaktycznej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Praktyki zawodowe i staże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Wykłady monograficzne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inżynierskich i magisterskich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projektów grupowych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zespołowych projektów badawczych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Propozycja współpracy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5964127" y="4563534"/>
            <a:ext cx="3179873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5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F74AA-CDE7-43B9-A4AA-6911CE4DF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8" y="2568293"/>
            <a:ext cx="5967412" cy="19952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Rady konsultacyjne przy Wydziałach PG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Wizyty studyjne dla studentów i kadry dydaktycznej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Praktyki zawodowe i staże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Wykłady monograficzne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inżynierskich i magisterskich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projektów grupowych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1F497D"/>
                </a:solidFill>
              </a:rPr>
              <a:t>Tematy prac zespołowych projektów badawczych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E737D1B-5BB6-4AFD-8E3D-BDFB7E75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Propozycja współpracy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ED67B9-BE95-4186-9177-0FF3C5B15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9662"/>
          <a:stretch/>
        </p:blipFill>
        <p:spPr bwMode="auto">
          <a:xfrm>
            <a:off x="5964127" y="4563534"/>
            <a:ext cx="3179873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FBD68E6-4500-41E2-A3D7-99266E3D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85" y="1852801"/>
            <a:ext cx="7334379" cy="41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7071"/>
      </p:ext>
    </p:extLst>
  </p:cSld>
  <p:clrMapOvr>
    <a:masterClrMapping/>
  </p:clrMapOvr>
</p:sld>
</file>

<file path=ppt/theme/theme1.xml><?xml version="1.0" encoding="utf-8"?>
<a:theme xmlns:a="http://schemas.openxmlformats.org/drawingml/2006/main" name="PG">
  <a:themeElements>
    <a:clrScheme name="PG">
      <a:dk1>
        <a:srgbClr val="003767"/>
      </a:dk1>
      <a:lt1>
        <a:sysClr val="window" lastClr="FFFFFF"/>
      </a:lt1>
      <a:dk2>
        <a:srgbClr val="44546A"/>
      </a:dk2>
      <a:lt2>
        <a:srgbClr val="E7E6E6"/>
      </a:lt2>
      <a:accent1>
        <a:srgbClr val="E31B23"/>
      </a:accent1>
      <a:accent2>
        <a:srgbClr val="003767"/>
      </a:accent2>
      <a:accent3>
        <a:srgbClr val="B9DEFF"/>
      </a:accent3>
      <a:accent4>
        <a:srgbClr val="73757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SanukPro-Medium"/>
        <a:ea typeface=""/>
        <a:cs typeface=""/>
      </a:majorFont>
      <a:minorFont>
        <a:latin typeface="SanukPro-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D0BDE39D-86B0-4351-98C7-2F0027CEB9D1}" vid="{8DEA3497-1FC6-4C77-8314-304DE8BC651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</Template>
  <TotalTime>5267</TotalTime>
  <Words>917</Words>
  <Application>Microsoft Office PowerPoint</Application>
  <PresentationFormat>Pokaz na ekranie (4:3)</PresentationFormat>
  <Paragraphs>112</Paragraphs>
  <Slides>20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Calibri</vt:lpstr>
      <vt:lpstr>SanukPro-Light</vt:lpstr>
      <vt:lpstr>SanukPro-Medium</vt:lpstr>
      <vt:lpstr>Symbol</vt:lpstr>
      <vt:lpstr>Times New Roman</vt:lpstr>
      <vt:lpstr>Wingdings</vt:lpstr>
      <vt:lpstr>PG</vt:lpstr>
      <vt:lpstr>Arkusz</vt:lpstr>
      <vt:lpstr>Formy współpracy firm zewnętrznych z PG  w procesie kształcenia</vt:lpstr>
      <vt:lpstr>Struktura  PG</vt:lpstr>
      <vt:lpstr>Struktura  PG</vt:lpstr>
      <vt:lpstr>Kierunki studiów na PG</vt:lpstr>
      <vt:lpstr>Kierunki studiów na PG</vt:lpstr>
      <vt:lpstr>Struktura  PG</vt:lpstr>
      <vt:lpstr>Harmonogram studiów</vt:lpstr>
      <vt:lpstr>Propozycja współpracy</vt:lpstr>
      <vt:lpstr>Propozycja współpracy</vt:lpstr>
      <vt:lpstr>Praktyki zawodowe – I stopień</vt:lpstr>
      <vt:lpstr>Wykład monograficzny</vt:lpstr>
      <vt:lpstr>Prace/projekty inżynierskie</vt:lpstr>
      <vt:lpstr>Prace/projekty inżynierskie</vt:lpstr>
      <vt:lpstr>Prace magisterskie</vt:lpstr>
      <vt:lpstr>Prace magisterskie</vt:lpstr>
      <vt:lpstr>Prace inżynierskie/magisterskie</vt:lpstr>
      <vt:lpstr>Prace inżynierskie/magisterskie</vt:lpstr>
      <vt:lpstr>Inne formy realizacji zespołowych projektów studenckich</vt:lpstr>
      <vt:lpstr>Zespołowy projekt studencki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Prezentacje</cp:lastModifiedBy>
  <cp:revision>312</cp:revision>
  <cp:lastPrinted>2022-11-09T11:27:04Z</cp:lastPrinted>
  <dcterms:created xsi:type="dcterms:W3CDTF">2017-05-26T10:51:07Z</dcterms:created>
  <dcterms:modified xsi:type="dcterms:W3CDTF">2023-11-30T18:06:28Z</dcterms:modified>
</cp:coreProperties>
</file>